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607" r:id="rId3"/>
    <p:sldId id="609" r:id="rId4"/>
    <p:sldId id="615" r:id="rId5"/>
    <p:sldId id="608" r:id="rId6"/>
    <p:sldId id="636" r:id="rId7"/>
    <p:sldId id="618" r:id="rId8"/>
    <p:sldId id="664" r:id="rId9"/>
    <p:sldId id="665" r:id="rId10"/>
    <p:sldId id="667" r:id="rId11"/>
    <p:sldId id="668" r:id="rId12"/>
    <p:sldId id="677" r:id="rId13"/>
    <p:sldId id="679" r:id="rId14"/>
    <p:sldId id="680" r:id="rId15"/>
    <p:sldId id="681" r:id="rId16"/>
    <p:sldId id="682" r:id="rId17"/>
    <p:sldId id="683" r:id="rId18"/>
    <p:sldId id="686" r:id="rId19"/>
    <p:sldId id="684" r:id="rId20"/>
    <p:sldId id="687" r:id="rId21"/>
    <p:sldId id="688" r:id="rId22"/>
    <p:sldId id="689" r:id="rId23"/>
    <p:sldId id="690" r:id="rId24"/>
    <p:sldId id="691" r:id="rId25"/>
    <p:sldId id="692" r:id="rId26"/>
    <p:sldId id="693" r:id="rId27"/>
    <p:sldId id="694" r:id="rId28"/>
    <p:sldId id="695" r:id="rId29"/>
    <p:sldId id="696" r:id="rId30"/>
    <p:sldId id="697" r:id="rId31"/>
    <p:sldId id="698" r:id="rId32"/>
    <p:sldId id="699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611" r:id="rId42"/>
    <p:sldId id="612" r:id="rId43"/>
    <p:sldId id="613" r:id="rId44"/>
    <p:sldId id="61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D5307E-1DFA-4790-B817-E48285A6573E}">
          <p14:sldIdLst>
            <p14:sldId id="256"/>
            <p14:sldId id="607"/>
            <p14:sldId id="609"/>
            <p14:sldId id="615"/>
            <p14:sldId id="608"/>
            <p14:sldId id="636"/>
            <p14:sldId id="618"/>
            <p14:sldId id="664"/>
            <p14:sldId id="665"/>
            <p14:sldId id="667"/>
            <p14:sldId id="668"/>
            <p14:sldId id="677"/>
            <p14:sldId id="679"/>
            <p14:sldId id="680"/>
            <p14:sldId id="681"/>
            <p14:sldId id="682"/>
            <p14:sldId id="683"/>
            <p14:sldId id="686"/>
            <p14:sldId id="684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</p14:sldIdLst>
        </p14:section>
        <p14:section name="Lecture 2" id="{ADB2406E-BCA7-463E-A388-D6B6F92C2E99}">
          <p14:sldIdLst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</p14:sldIdLst>
        </p14:section>
        <p14:section name="GreedyAlgorithm" id="{B2FBF081-C910-4471-947B-127A0F888F5B}">
          <p14:sldIdLst>
            <p14:sldId id="611"/>
            <p14:sldId id="612"/>
            <p14:sldId id="613"/>
            <p14:sldId id="6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343" autoAdjust="0"/>
  </p:normalViewPr>
  <p:slideViewPr>
    <p:cSldViewPr snapToGrid="0">
      <p:cViewPr varScale="1">
        <p:scale>
          <a:sx n="70" d="100"/>
          <a:sy n="70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0FA7B-D8A9-4123-BE87-955782B6E32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EF650-2BAD-4110-819C-37BCA39E1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05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53B5E-9653-40C7-8588-48C6F55812BB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96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1F817-3DA0-4519-8D8E-C2520E9085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6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37A8-D47B-48CC-B28D-54B9C98A7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B81B6-87E4-4DCD-AC27-433395FA3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87F0-AAC6-453A-9818-7A09ADFD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24F9D-E5B8-4B46-9268-79A5CE999855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C9B1C-5917-4603-BBC7-23EF1C6A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DB4C3-DF29-4299-AF32-6E4D704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27C25-5033-4A34-9D60-CD7E0ECF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2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11FA-1A08-47B7-89A1-D0FD703D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B6B61-F52C-4C2D-AADC-459229CD1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D2A6-1039-40F7-97CE-5C20F774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24F9D-E5B8-4B46-9268-79A5CE999855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008CA-BCC0-429E-93EB-78DACB2CE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F0ACC-569D-4C21-AD45-EDAB680A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27C25-5033-4A34-9D60-CD7E0ECF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8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7E59A0-E97D-40A6-B4F1-57DDB25D1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55DFB-88D0-4470-B9EF-8E65D41FC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8E95F-54E7-4D07-A9F7-B403004AC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24F9D-E5B8-4B46-9268-79A5CE999855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9733F-BF92-4A10-B72C-EF7BC1719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D566C-DB06-4210-B8B5-9BA22A3A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27C25-5033-4A34-9D60-CD7E0ECF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E538-FE72-4B4E-B883-3FC11669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F6A96-69D0-4F7D-AECC-B64B43B76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32" y="1014275"/>
            <a:ext cx="11674136" cy="5689444"/>
          </a:xfrm>
        </p:spPr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AF88-5F75-4154-934A-FCECEA40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6280" y="6489577"/>
            <a:ext cx="354366" cy="368419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02927C25-5033-4A34-9D60-CD7E0ECF87D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6B35E-1A64-4D87-A36D-01C8BF0ED6F3}"/>
              </a:ext>
            </a:extLst>
          </p:cNvPr>
          <p:cNvCxnSpPr/>
          <p:nvPr userDrawn="1"/>
        </p:nvCxnSpPr>
        <p:spPr>
          <a:xfrm>
            <a:off x="258932" y="1014275"/>
            <a:ext cx="11674136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C874-D47C-48DC-B516-785F8330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CB289-32D0-40CD-B194-D336EBCB9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21E39-E948-4808-B106-AC3BC7E1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24F9D-E5B8-4B46-9268-79A5CE999855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21687-E68A-4A28-84B4-2FBD427D3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69406-4B4B-489B-B8B2-2310E993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27C25-5033-4A34-9D60-CD7E0ECF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5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F89D-37AA-405C-925A-08816BD6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E35F9-8789-4CD5-A03D-14E171B1D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FE778-E4C8-41C5-BA96-32CF9656B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FF494-2F9A-4273-9156-E601F8F6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24F9D-E5B8-4B46-9268-79A5CE999855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AB25F-3EB0-4791-BB29-F258DE045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39702-34CA-462E-BDF5-BF500860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27C25-5033-4A34-9D60-CD7E0ECF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8A79-83FA-4064-9069-864C65F0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B8F9F-D26B-4879-9051-6DE3BA1C4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6DFDA-7494-4493-9A20-1B9E66C28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92D97-5FC2-4923-92E2-C4CF69074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F3818-D507-4212-9649-E36B7974A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47DE5-5DF0-4C31-A330-15F99C69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24F9D-E5B8-4B46-9268-79A5CE999855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65AE10-7243-4BF8-9B31-9636D53C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331A0-F35C-494E-9DE2-8C840571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27C25-5033-4A34-9D60-CD7E0ECF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5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6B3E0-4D7C-4999-AD6A-5A631F73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5D140-4E83-44BE-93BA-A76D7966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24F9D-E5B8-4B46-9268-79A5CE999855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216A-EA12-487B-9FBE-AAFCAFB5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CCA42-12BB-4F8A-AD86-4C3DBB42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27C25-5033-4A34-9D60-CD7E0ECF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0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F3FEB-6CA3-4075-9F89-9C2E322F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24F9D-E5B8-4B46-9268-79A5CE999855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DA589B-E770-4427-83AD-3D6DC3A2D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32478-0306-43AA-85C3-B5F8406E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27C25-5033-4A34-9D60-CD7E0ECF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FCB7-A778-421E-B6FB-84890548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5B5B0-89F9-414C-B2BF-14D39AED2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D9704-6EA4-48E4-BBED-0A335458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EE54A-13AA-478C-822E-CDD3EC07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24F9D-E5B8-4B46-9268-79A5CE999855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6D021-F48B-40DA-92E9-47F1F9A3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D1FF3-51AE-47C5-B751-FEBDED82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27C25-5033-4A34-9D60-CD7E0ECF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9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6FAC-9E85-4B54-955D-F09B0931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5E929-9FAA-4F16-898D-759E898DCF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83DDA-D9B5-4D79-AA2A-2525DA429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7E245-B4D9-4C07-80A9-5B5541F4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24F9D-E5B8-4B46-9268-79A5CE999855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8C901-DEE6-4C90-8C87-84F1FA08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7468C-A51A-4684-B212-8266255D7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27C25-5033-4A34-9D60-CD7E0ECF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4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999F09-9B3E-4ADD-BA2C-DCD02F4306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0A198-2185-4DEC-AE3F-85031FDA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32" y="136525"/>
            <a:ext cx="11674136" cy="83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CB22B-2240-459C-B3AD-E7040D22E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32" y="1032031"/>
            <a:ext cx="11674136" cy="5689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16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just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just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just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just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just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amnauth.github.io/cs%20101/2018/10/17/sorting-searching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ramnauth.github.io/cs%20101/2018/10/17/sorting-searchin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blog.penjee.com/binary-vs-linear-search-animated-gif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blog.penjee.com/binary-vs-linear-search-animated-gif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algorithmsilluminate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electrical-engineering-and-computer-science/6-006-introduction-to-algorithms-fall-201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ursera.org/specializations/algorithms" TargetMode="External"/><Relationship Id="rId4" Type="http://schemas.openxmlformats.org/officeDocument/2006/relationships/hyperlink" Target="https://ocw.mit.edu/courses/electrical-engineering-and-computer-science/6-046j-introduction-to-algorithms-sma-5503-fall-2005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data-structures-algorithms" TargetMode="External"/><Relationship Id="rId2" Type="http://schemas.openxmlformats.org/officeDocument/2006/relationships/hyperlink" Target="https://www.edx.org/micromasters/ucsandiegox-algorithms-and-data-structur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playlist?list=PL6KMWPQP_DM8t5pQmuLlarpmVc47DVXW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33A0-5868-4314-B05B-52C869A84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Algorithmic Workshop </a:t>
            </a:r>
          </a:p>
        </p:txBody>
      </p:sp>
    </p:spTree>
    <p:extLst>
      <p:ext uri="{BB962C8B-B14F-4D97-AF65-F5344CB8AC3E}">
        <p14:creationId xmlns:p14="http://schemas.microsoft.com/office/powerpoint/2010/main" val="42686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</a:t>
            </a:r>
            <a:r>
              <a:rPr lang="en-US" b="0" dirty="0"/>
              <a:t> </a:t>
            </a:r>
            <a:r>
              <a:rPr lang="en-US" dirty="0" smtClean="0"/>
              <a:t>Operations(2)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Assume these steps take constant time:</a:t>
            </a:r>
          </a:p>
          <a:p>
            <a:pPr lvl="1"/>
            <a:r>
              <a:rPr lang="en-US" b="0" dirty="0"/>
              <a:t>mathematical operations</a:t>
            </a:r>
          </a:p>
          <a:p>
            <a:pPr lvl="1"/>
            <a:r>
              <a:rPr lang="en-US" b="0" dirty="0"/>
              <a:t>comparisons</a:t>
            </a:r>
          </a:p>
          <a:p>
            <a:pPr lvl="1"/>
            <a:r>
              <a:rPr lang="en-US" b="0" dirty="0"/>
              <a:t>assignments</a:t>
            </a:r>
          </a:p>
          <a:p>
            <a:pPr lvl="1"/>
            <a:r>
              <a:rPr lang="en-US" b="0" dirty="0"/>
              <a:t>accessing objects in </a:t>
            </a:r>
            <a:r>
              <a:rPr lang="en-US" b="0" dirty="0" smtClean="0"/>
              <a:t>memory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1994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</a:t>
            </a:r>
            <a:r>
              <a:rPr lang="en-US" b="0" dirty="0"/>
              <a:t> </a:t>
            </a:r>
            <a:r>
              <a:rPr lang="en-US" dirty="0"/>
              <a:t>Operations(2)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0" dirty="0" err="1" smtClean="0"/>
              <a:t>def</a:t>
            </a:r>
            <a:r>
              <a:rPr lang="en-US" sz="3200" b="0" dirty="0" smtClean="0"/>
              <a:t> </a:t>
            </a:r>
            <a:r>
              <a:rPr lang="en-US" sz="3200" b="0" dirty="0" err="1" smtClean="0"/>
              <a:t>mysum</a:t>
            </a:r>
            <a:r>
              <a:rPr lang="en-US" sz="3200" b="0" dirty="0" smtClean="0"/>
              <a:t>(n):</a:t>
            </a:r>
            <a:endParaRPr lang="en-US" sz="3200" b="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0" dirty="0"/>
              <a:t>	</a:t>
            </a:r>
            <a:r>
              <a:rPr lang="en-US" sz="3200" b="0" dirty="0">
                <a:solidFill>
                  <a:srgbClr val="FF0000"/>
                </a:solidFill>
              </a:rPr>
              <a:t>total =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0" dirty="0"/>
              <a:t>	</a:t>
            </a:r>
            <a:r>
              <a:rPr lang="en-US" sz="3200" b="0" dirty="0">
                <a:solidFill>
                  <a:schemeClr val="accent1">
                    <a:lumMod val="75000"/>
                  </a:schemeClr>
                </a:solidFill>
              </a:rPr>
              <a:t>for </a:t>
            </a:r>
            <a:r>
              <a:rPr lang="en-US" sz="3200" b="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3200" b="0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en-US" sz="3200" b="0" dirty="0" smtClean="0">
                <a:solidFill>
                  <a:schemeClr val="accent1">
                    <a:lumMod val="75000"/>
                  </a:schemeClr>
                </a:solidFill>
              </a:rPr>
              <a:t>range(n+1</a:t>
            </a:r>
            <a:r>
              <a:rPr lang="en-US" sz="3200" b="0" dirty="0">
                <a:solidFill>
                  <a:schemeClr val="accent1">
                    <a:lumMod val="75000"/>
                  </a:schemeClr>
                </a:solidFill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0" dirty="0"/>
              <a:t>		</a:t>
            </a:r>
            <a:r>
              <a:rPr lang="en-US" sz="3200" b="0" dirty="0" smtClean="0">
                <a:solidFill>
                  <a:schemeClr val="accent6">
                    <a:lumMod val="75000"/>
                  </a:schemeClr>
                </a:solidFill>
              </a:rPr>
              <a:t>total </a:t>
            </a:r>
            <a:r>
              <a:rPr lang="en-US" sz="3200" b="0" dirty="0">
                <a:solidFill>
                  <a:schemeClr val="accent6">
                    <a:lumMod val="75000"/>
                  </a:schemeClr>
                </a:solidFill>
              </a:rPr>
              <a:t>+= </a:t>
            </a:r>
            <a:r>
              <a:rPr lang="en-US" sz="3200" b="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endParaRPr lang="en-US" sz="3200" b="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0" dirty="0"/>
              <a:t>	return total</a:t>
            </a:r>
          </a:p>
        </p:txBody>
      </p:sp>
      <p:sp>
        <p:nvSpPr>
          <p:cNvPr id="6" name="Left Arrow 5"/>
          <p:cNvSpPr/>
          <p:nvPr/>
        </p:nvSpPr>
        <p:spPr>
          <a:xfrm>
            <a:off x="6338810" y="1348354"/>
            <a:ext cx="2417735" cy="790414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1 Operation </a:t>
            </a:r>
          </a:p>
        </p:txBody>
      </p:sp>
      <p:sp>
        <p:nvSpPr>
          <p:cNvPr id="7" name="Left Arrow 6"/>
          <p:cNvSpPr/>
          <p:nvPr/>
        </p:nvSpPr>
        <p:spPr>
          <a:xfrm>
            <a:off x="6338810" y="2138768"/>
            <a:ext cx="2417735" cy="790414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1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Operation(n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times) </a:t>
            </a:r>
          </a:p>
        </p:txBody>
      </p:sp>
      <p:sp>
        <p:nvSpPr>
          <p:cNvPr id="8" name="Left Arrow 7"/>
          <p:cNvSpPr/>
          <p:nvPr/>
        </p:nvSpPr>
        <p:spPr>
          <a:xfrm>
            <a:off x="6338809" y="2991175"/>
            <a:ext cx="2417735" cy="790414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2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Operation(n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times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38809" y="4572000"/>
            <a:ext cx="2758696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b="1" dirty="0" smtClean="0"/>
              <a:t>Total operations (1+3n) </a:t>
            </a:r>
            <a:r>
              <a:rPr lang="en-US" b="1" dirty="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373381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99" dirty="0"/>
              <a:t>What is the number of steps in the worst case?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" y="852256"/>
            <a:ext cx="4209221" cy="554777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399" dirty="0" err="1"/>
              <a:t>def</a:t>
            </a:r>
            <a:r>
              <a:rPr lang="en-US" sz="2399" dirty="0"/>
              <a:t> program1(n):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99" dirty="0"/>
              <a:t>    total =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99" dirty="0"/>
              <a:t>    for </a:t>
            </a:r>
            <a:r>
              <a:rPr lang="en-US" sz="2399" dirty="0" err="1"/>
              <a:t>i</a:t>
            </a:r>
            <a:r>
              <a:rPr lang="en-US" sz="2399" dirty="0"/>
              <a:t> in range(1000):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99" dirty="0"/>
              <a:t>        total += </a:t>
            </a:r>
            <a:r>
              <a:rPr lang="en-US" sz="2399" dirty="0" err="1"/>
              <a:t>i</a:t>
            </a:r>
            <a:endParaRPr lang="en-US" sz="2399" dirty="0"/>
          </a:p>
          <a:p>
            <a:pPr marL="0" indent="0">
              <a:spcBef>
                <a:spcPts val="0"/>
              </a:spcBef>
              <a:buNone/>
            </a:pPr>
            <a:r>
              <a:rPr lang="en-US" sz="2399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99" dirty="0"/>
              <a:t>    while n &gt; 0: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99" dirty="0"/>
              <a:t>        n -=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99" dirty="0"/>
              <a:t>        total += 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99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99" dirty="0"/>
              <a:t>    return total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154519" y="1402639"/>
            <a:ext cx="1913392" cy="12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45321" y="1149281"/>
            <a:ext cx="837982" cy="35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99" dirty="0"/>
              <a:t>1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93425" y="1807174"/>
            <a:ext cx="882420" cy="12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66401" y="1630818"/>
            <a:ext cx="837982" cy="35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99" dirty="0"/>
              <a:t>1000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204564" y="2144077"/>
            <a:ext cx="882420" cy="12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96757" y="1951727"/>
            <a:ext cx="837982" cy="35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99" dirty="0"/>
              <a:t>2000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11835" y="2619700"/>
            <a:ext cx="837982" cy="35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99" dirty="0"/>
              <a:t>1n+1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224129" y="2694460"/>
            <a:ext cx="1841020" cy="12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228336" y="4004195"/>
            <a:ext cx="1841020" cy="12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09502" y="3819094"/>
            <a:ext cx="837982" cy="35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99" dirty="0"/>
              <a:t>1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885203" y="4330109"/>
            <a:ext cx="1421344" cy="1269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52532" y="4473323"/>
            <a:ext cx="1206186" cy="35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99" dirty="0"/>
              <a:t>5n+3003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94745" y="6415149"/>
            <a:ext cx="6094413" cy="2384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 err="1"/>
              <a:t>Edx</a:t>
            </a:r>
            <a:r>
              <a:rPr lang="en-US" sz="1000" dirty="0"/>
              <a:t>-MIT: </a:t>
            </a:r>
            <a:r>
              <a:rPr lang="en-US" sz="900" dirty="0" err="1"/>
              <a:t>Introduction_to_Computer_Science_and_Programming_Using_Python</a:t>
            </a:r>
            <a:endParaRPr lang="en-US" sz="900" dirty="0"/>
          </a:p>
        </p:txBody>
      </p:sp>
      <p:sp>
        <p:nvSpPr>
          <p:cNvPr id="27" name="Content Placeholder 4"/>
          <p:cNvSpPr txBox="1">
            <a:spLocks/>
          </p:cNvSpPr>
          <p:nvPr/>
        </p:nvSpPr>
        <p:spPr>
          <a:xfrm>
            <a:off x="6582918" y="1286776"/>
            <a:ext cx="3288443" cy="5127160"/>
          </a:xfrm>
          <a:prstGeom prst="rect">
            <a:avLst/>
          </a:prstGeom>
        </p:spPr>
        <p:txBody>
          <a:bodyPr vert="horz" lIns="121867" tIns="60933" rIns="121867" bIns="60933" rtlCol="0">
            <a:normAutofit/>
          </a:bodyPr>
          <a:lstStyle>
            <a:lvl1pPr marL="304747" indent="-304747" algn="just" defTabSz="1218987" rtl="0" eaLnBrk="1" latinLnBrk="0" hangingPunct="1">
              <a:lnSpc>
                <a:spcPct val="95000"/>
              </a:lnSpc>
              <a:spcBef>
                <a:spcPts val="1866"/>
              </a:spcBef>
              <a:buClr>
                <a:schemeClr val="tx2">
                  <a:lumMod val="50000"/>
                </a:schemeClr>
              </a:buClr>
              <a:buSzPct val="100000"/>
              <a:buFont typeface="Arial" pitchFamily="34" charset="0"/>
              <a:buChar char="•"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31392" indent="-304747" algn="just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tx1"/>
              </a:buClr>
              <a:buSzPct val="100000"/>
              <a:buFont typeface="Century Gothic" pitchFamily="34" charset="0"/>
              <a:buChar char="–"/>
              <a:defRPr sz="32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58037" indent="-304747" algn="just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tx2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584683" indent="-304747" algn="just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tx2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11328" indent="-304747" algn="just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tx2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474112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None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399" dirty="0"/>
          </a:p>
          <a:p>
            <a:pPr marL="0" indent="0">
              <a:spcBef>
                <a:spcPts val="0"/>
              </a:spcBef>
              <a:buNone/>
            </a:pPr>
            <a:endParaRPr lang="en-US" sz="2399" dirty="0"/>
          </a:p>
          <a:p>
            <a:pPr marL="0" indent="0">
              <a:buNone/>
            </a:pPr>
            <a:endParaRPr lang="en-US" sz="3599" dirty="0"/>
          </a:p>
        </p:txBody>
      </p:sp>
      <p:sp>
        <p:nvSpPr>
          <p:cNvPr id="35" name="TextBox 34"/>
          <p:cNvSpPr txBox="1"/>
          <p:nvPr/>
        </p:nvSpPr>
        <p:spPr>
          <a:xfrm>
            <a:off x="6823790" y="967593"/>
            <a:ext cx="5204039" cy="456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worst case scenario, n is a large positive number. </a:t>
            </a:r>
          </a:p>
          <a:p>
            <a:pPr>
              <a:lnSpc>
                <a:spcPct val="95000"/>
              </a:lnSpc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first execute the assignment total = 0 </a:t>
            </a:r>
          </a:p>
          <a:p>
            <a:pPr marL="342797" indent="-342797">
              <a:lnSpc>
                <a:spcPct val="95000"/>
              </a:lnSpc>
              <a:buFont typeface="+mj-lt"/>
              <a:buAutoNum type="arabicPeriod"/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7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range(1000) loop. This loop is executed 1000 times and has three steps</a:t>
            </a:r>
          </a:p>
          <a:p>
            <a:pPr marL="799860" lvl="1" indent="-342797">
              <a:lnSpc>
                <a:spcPct val="95000"/>
              </a:lnSpc>
              <a:buFont typeface="+mj-lt"/>
              <a:buAutoNum type="alphaLcParenR"/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for the assignment of </a:t>
            </a:r>
            <a:r>
              <a:rPr lang="en-US" sz="17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time through the loop</a:t>
            </a:r>
          </a:p>
          <a:p>
            <a:pPr marL="799860" lvl="1" indent="-342797">
              <a:lnSpc>
                <a:spcPct val="95000"/>
              </a:lnSpc>
              <a:buFont typeface="+mj-lt"/>
              <a:buAutoNum type="alphaLcParenR"/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 for the += operation on each iteration. </a:t>
            </a:r>
          </a:p>
          <a:p>
            <a:pPr marL="342797" indent="-342797">
              <a:lnSpc>
                <a:spcPct val="95000"/>
              </a:lnSpc>
              <a:buFont typeface="+mj-lt"/>
              <a:buAutoNum type="arabicPeriod"/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loop (while n &gt; 0) n times. This loop has five step</a:t>
            </a:r>
          </a:p>
          <a:p>
            <a:pPr marL="799860" lvl="1" indent="-342797">
              <a:lnSpc>
                <a:spcPct val="95000"/>
              </a:lnSpc>
              <a:buFont typeface="+mj-lt"/>
              <a:buAutoNum type="alphaLcParenR"/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conditional check, n &gt; 0</a:t>
            </a:r>
          </a:p>
          <a:p>
            <a:pPr marL="799860" lvl="1" indent="-342797">
              <a:lnSpc>
                <a:spcPct val="95000"/>
              </a:lnSpc>
              <a:buFont typeface="+mj-lt"/>
              <a:buAutoNum type="alphaLcParenR"/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two each for the -= and += When we finally get to the point where n = 0.</a:t>
            </a:r>
          </a:p>
          <a:p>
            <a:pPr marL="342797" indent="-342797">
              <a:lnSpc>
                <a:spcPct val="95000"/>
              </a:lnSpc>
              <a:buFont typeface="+mj-lt"/>
              <a:buAutoNum type="arabicPeriod"/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next check if n &gt; 0 - it is not so we do not enter the loop. </a:t>
            </a:r>
          </a:p>
          <a:p>
            <a:pPr marL="342797" indent="-342797">
              <a:lnSpc>
                <a:spcPct val="95000"/>
              </a:lnSpc>
              <a:buFont typeface="+mj-lt"/>
              <a:buAutoNum type="arabicPeriod"/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one more step for the return statement.</a:t>
            </a:r>
          </a:p>
          <a:p>
            <a:pPr>
              <a:lnSpc>
                <a:spcPct val="95000"/>
              </a:lnSpc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worst case = 5*n + 3003 steps.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66401" y="2941309"/>
            <a:ext cx="837982" cy="35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99" dirty="0"/>
              <a:t>2n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234825" y="3060255"/>
            <a:ext cx="1841020" cy="12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27693" y="3253498"/>
            <a:ext cx="837982" cy="35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99" dirty="0"/>
              <a:t>2n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231537" y="3416539"/>
            <a:ext cx="1841020" cy="12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23617" y="5856729"/>
            <a:ext cx="4354966" cy="44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399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Complexity=O(n)</a:t>
            </a:r>
          </a:p>
        </p:txBody>
      </p:sp>
    </p:spTree>
    <p:extLst>
      <p:ext uri="{BB962C8B-B14F-4D97-AF65-F5344CB8AC3E}">
        <p14:creationId xmlns:p14="http://schemas.microsoft.com/office/powerpoint/2010/main" val="3538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4" grpId="0"/>
      <p:bldP spid="21" grpId="0"/>
      <p:bldP spid="24" grpId="0"/>
      <p:bldP spid="35" grpId="0"/>
      <p:bldP spid="22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</a:t>
            </a:r>
            <a:r>
              <a:rPr lang="en-US" dirty="0" smtClean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98120" y="1129993"/>
                <a:ext cx="6689344" cy="5127160"/>
              </a:xfrm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742727" indent="-742727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799" dirty="0"/>
                  <a:t>600</a:t>
                </a:r>
              </a:p>
              <a:p>
                <a:pPr marL="742727" indent="-742727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799" dirty="0">
                        <a:latin typeface="Cambria Math" panose="02040503050406030204" pitchFamily="18" charset="0"/>
                      </a:rPr>
                      <m:t>𝐥𝐨𝐠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) +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799" dirty="0">
                  <a:latin typeface="Cambria Math" panose="02040503050406030204" pitchFamily="18" charset="0"/>
                </a:endParaRPr>
              </a:p>
              <a:p>
                <a:pPr marL="742727" indent="-742727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799" dirty="0">
                        <a:latin typeface="Cambria Math" panose="02040503050406030204" pitchFamily="18" charset="0"/>
                      </a:rPr>
                      <m:t>𝐥𝐨𝐠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799" dirty="0"/>
              </a:p>
              <a:p>
                <a:pPr marL="742727" indent="-742727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799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𝟎𝟎𝟎𝟏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𝐥𝐨𝐠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𝟑𝟎𝟎𝐧</m:t>
                    </m:r>
                  </m:oMath>
                </a14:m>
                <a:endParaRPr lang="en-US" sz="2799" dirty="0"/>
              </a:p>
              <a:p>
                <a:pPr marL="742727" indent="-742727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79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99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2799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799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𝟐𝐧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799" dirty="0"/>
              </a:p>
              <a:p>
                <a:pPr marL="742727" indent="-742727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79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99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2799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799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𝟏𝟎𝟎𝟎𝟎𝟎𝐧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𝟑𝟏𝟎𝟎𝟎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799" dirty="0"/>
              </a:p>
              <a:p>
                <a:pPr marL="742727" indent="-742727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799" dirty="0"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79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99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2799" dirty="0">
                            <a:latin typeface="Cambria Math" panose="02040503050406030204" pitchFamily="18" charset="0"/>
                          </a:rPr>
                          <m:t>𝟑𝟎</m:t>
                        </m:r>
                      </m:sup>
                    </m:sSup>
                    <m:r>
                      <a:rPr lang="en-US" sz="2799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79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99" dirty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US" sz="2799" dirty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" y="1129993"/>
                <a:ext cx="6689344" cy="5127160"/>
              </a:xfrm>
              <a:blipFill>
                <a:blip r:embed="rId2"/>
                <a:stretch>
                  <a:fillRect l="-17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/>
              <p:cNvSpPr txBox="1">
                <a:spLocks/>
              </p:cNvSpPr>
              <p:nvPr/>
            </p:nvSpPr>
            <p:spPr>
              <a:xfrm>
                <a:off x="6763483" y="1272868"/>
                <a:ext cx="4512768" cy="5127160"/>
              </a:xfrm>
              <a:prstGeom prst="rect">
                <a:avLst/>
              </a:prstGeom>
            </p:spPr>
            <p:txBody>
              <a:bodyPr vert="horz" lIns="121867" tIns="60933" rIns="121867" bIns="60933" rtlCol="0">
                <a:normAutofit/>
              </a:bodyPr>
              <a:lstStyle>
                <a:lvl1pPr marL="304747" indent="-304747" algn="just" defTabSz="1218987" rtl="0" eaLnBrk="1" latinLnBrk="0" hangingPunct="1">
                  <a:lnSpc>
                    <a:spcPct val="95000"/>
                  </a:lnSpc>
                  <a:spcBef>
                    <a:spcPts val="18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Arial" pitchFamily="34" charset="0"/>
                  <a:buChar char="•"/>
                  <a:defRPr sz="36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731392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1"/>
                  </a:buClr>
                  <a:buSzPct val="100000"/>
                  <a:buFont typeface="Century Gothic" pitchFamily="34" charset="0"/>
                  <a:buChar char="–"/>
                  <a:defRPr sz="32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58037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Century Gothic" pitchFamily="34" charset="0"/>
                  <a:buChar char="–"/>
                  <a:defRPr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584683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Century Gothic" pitchFamily="34" charset="0"/>
                  <a:buChar char="–"/>
                  <a:defRPr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11328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Century Gothic" pitchFamily="34" charset="0"/>
                  <a:buChar char="–"/>
                  <a:defRPr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437973" indent="-304747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Char char="–"/>
                  <a:defRPr sz="1800" kern="120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864619" indent="-304747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Char char="–"/>
                  <a:defRPr sz="1800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91264" indent="-304747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Char char="–"/>
                  <a:defRPr sz="1800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474112" indent="0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None/>
                  <a:defRPr sz="1800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196" indent="-514196">
                  <a:buFont typeface="+mj-lt"/>
                  <a:buAutoNum type="arabicParenR"/>
                </a:pPr>
                <a:r>
                  <a:rPr lang="en-US" sz="2799" dirty="0"/>
                  <a:t>   O(1) </a:t>
                </a:r>
                <a:r>
                  <a:rPr lang="en-US" sz="2799" b="0" dirty="0"/>
                  <a:t>          </a:t>
                </a:r>
                <a:r>
                  <a:rPr lang="en-US" sz="2799" dirty="0"/>
                  <a:t>constant</a:t>
                </a:r>
              </a:p>
              <a:p>
                <a:pPr marL="742727" indent="-742727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799" dirty="0"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𝐥𝐨𝐠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799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799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99" dirty="0"/>
                  <a:t>	logarithmic</a:t>
                </a:r>
              </a:p>
              <a:p>
                <a:pPr marL="742727" indent="-742727">
                  <a:buFont typeface="+mj-lt"/>
                  <a:buAutoNum type="arabicParenR"/>
                </a:pPr>
                <a:r>
                  <a:rPr lang="en-US" sz="2799" dirty="0"/>
                  <a:t>O(</a:t>
                </a:r>
                <a14:m>
                  <m:oMath xmlns:m="http://schemas.openxmlformats.org/officeDocument/2006/math">
                    <m:r>
                      <a:rPr lang="en-US" sz="2799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799" dirty="0"/>
                  <a:t>)	linear</a:t>
                </a:r>
              </a:p>
              <a:p>
                <a:pPr marL="742727" indent="-742727">
                  <a:buFont typeface="+mj-lt"/>
                  <a:buAutoNum type="arabicParenR"/>
                </a:pPr>
                <a:r>
                  <a:rPr lang="en-US" sz="2799" dirty="0"/>
                  <a:t>O(</a:t>
                </a:r>
                <a:r>
                  <a:rPr lang="en-US" sz="2799" dirty="0" err="1"/>
                  <a:t>nlogn</a:t>
                </a:r>
                <a:r>
                  <a:rPr lang="en-US" sz="2799" dirty="0"/>
                  <a:t>)    log-linear</a:t>
                </a:r>
              </a:p>
              <a:p>
                <a:pPr marL="742727" indent="-742727">
                  <a:buFont typeface="+mj-lt"/>
                  <a:buAutoNum type="arabicParenR"/>
                </a:pPr>
                <a:r>
                  <a:rPr lang="en-US" sz="2799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9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99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799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799" dirty="0"/>
                  <a:t>)	polynomial</a:t>
                </a:r>
              </a:p>
              <a:p>
                <a:pPr marL="742727" indent="-742727">
                  <a:buFont typeface="+mj-lt"/>
                  <a:buAutoNum type="arabicParenR"/>
                </a:pPr>
                <a:r>
                  <a:rPr lang="en-US" sz="2799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9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99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799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799" dirty="0"/>
                  <a:t>) 	polynomial</a:t>
                </a:r>
              </a:p>
              <a:p>
                <a:pPr marL="742727" indent="-742727">
                  <a:buFont typeface="+mj-lt"/>
                  <a:buAutoNum type="arabicParenR"/>
                </a:pPr>
                <a:r>
                  <a:rPr lang="en-US" sz="2799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9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99" i="1" dirty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US" sz="2799" i="1" dirty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799" dirty="0"/>
                  <a:t>)        exponential</a:t>
                </a:r>
              </a:p>
              <a:p>
                <a:pPr marL="0" indent="0">
                  <a:buNone/>
                </a:pPr>
                <a:endParaRPr lang="en-US" sz="3599" dirty="0"/>
              </a:p>
              <a:p>
                <a:pPr marL="742727" indent="-742727">
                  <a:buFont typeface="+mj-lt"/>
                  <a:buAutoNum type="arabicParenR"/>
                </a:pPr>
                <a:endParaRPr lang="en-US" sz="3599" dirty="0"/>
              </a:p>
              <a:p>
                <a:pPr marL="742727" indent="-742727">
                  <a:buFont typeface="+mj-lt"/>
                  <a:buAutoNum type="arabicParenR"/>
                </a:pPr>
                <a:endParaRPr lang="en-US" sz="3599" dirty="0"/>
              </a:p>
            </p:txBody>
          </p:sp>
        </mc:Choice>
        <mc:Fallback xmlns="">
          <p:sp>
            <p:nvSpPr>
              <p:cNvPr id="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83" y="1272868"/>
                <a:ext cx="4512768" cy="5127160"/>
              </a:xfrm>
              <a:prstGeom prst="rect">
                <a:avLst/>
              </a:prstGeom>
              <a:blipFill>
                <a:blip r:embed="rId3"/>
                <a:stretch>
                  <a:fillRect l="-1754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51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98206" y="1272868"/>
                <a:ext cx="4056657" cy="5119307"/>
              </a:xfr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3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3200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range(n):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3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print('a')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3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j in range(n*n):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3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print('b')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b="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799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Complexity: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99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799" b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799" b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799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206" y="1272868"/>
                <a:ext cx="4056657" cy="5119307"/>
              </a:xfrm>
              <a:blipFill>
                <a:blip r:embed="rId2"/>
                <a:stretch>
                  <a:fillRect l="-3593" t="-2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 txBox="1">
                <a:spLocks/>
              </p:cNvSpPr>
              <p:nvPr/>
            </p:nvSpPr>
            <p:spPr>
              <a:xfrm>
                <a:off x="4568771" y="1272868"/>
                <a:ext cx="3473815" cy="5119307"/>
              </a:xfrm>
              <a:prstGeom prst="rect">
                <a:avLst/>
              </a:prstGeom>
              <a:ln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txBody>
              <a:bodyPr vert="horz" lIns="121867" tIns="60933" rIns="121867" bIns="60933" rtlCol="0">
                <a:normAutofit/>
              </a:bodyPr>
              <a:lstStyle>
                <a:lvl1pPr marL="304747" indent="-304747" algn="just" defTabSz="1218987" rtl="0" eaLnBrk="1" latinLnBrk="0" hangingPunct="1">
                  <a:lnSpc>
                    <a:spcPct val="95000"/>
                  </a:lnSpc>
                  <a:spcBef>
                    <a:spcPts val="18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Arial" pitchFamily="34" charset="0"/>
                  <a:buChar char="•"/>
                  <a:defRPr sz="36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731392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1"/>
                  </a:buClr>
                  <a:buSzPct val="100000"/>
                  <a:buFont typeface="Century Gothic" pitchFamily="34" charset="0"/>
                  <a:buChar char="–"/>
                  <a:defRPr sz="32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58037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Century Gothic" pitchFamily="34" charset="0"/>
                  <a:buChar char="–"/>
                  <a:defRPr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584683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Century Gothic" pitchFamily="34" charset="0"/>
                  <a:buChar char="–"/>
                  <a:defRPr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11328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Century Gothic" pitchFamily="34" charset="0"/>
                  <a:buChar char="–"/>
                  <a:defRPr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437973" indent="-304747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Char char="–"/>
                  <a:defRPr sz="1800" kern="120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864619" indent="-304747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Char char="–"/>
                  <a:defRPr sz="1800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91264" indent="-304747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Char char="–"/>
                  <a:defRPr sz="1800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474112" indent="0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None/>
                  <a:defRPr sz="1800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3200" b="0" dirty="0"/>
                  <a:t>for </a:t>
                </a:r>
                <a:r>
                  <a:rPr lang="en-US" sz="3200" b="0" dirty="0" err="1"/>
                  <a:t>i</a:t>
                </a:r>
                <a:r>
                  <a:rPr lang="en-US" sz="3200" b="0" dirty="0"/>
                  <a:t> </a:t>
                </a:r>
                <a:r>
                  <a:rPr lang="en-US" sz="3200" b="0" dirty="0" err="1"/>
                  <a:t>inrange</a:t>
                </a:r>
                <a:r>
                  <a:rPr lang="en-US" sz="3200" b="0" dirty="0"/>
                  <a:t>(n):</a:t>
                </a:r>
              </a:p>
              <a:p>
                <a:pPr marL="426517" lvl="1" indent="0">
                  <a:spcBef>
                    <a:spcPts val="0"/>
                  </a:spcBef>
                  <a:buNone/>
                </a:pPr>
                <a:r>
                  <a:rPr lang="en-US" b="0" dirty="0"/>
                  <a:t>for j </a:t>
                </a:r>
                <a:r>
                  <a:rPr lang="en-US" b="0" dirty="0" err="1"/>
                  <a:t>inrange</a:t>
                </a:r>
                <a:r>
                  <a:rPr lang="en-US" b="0" dirty="0"/>
                  <a:t>(n):</a:t>
                </a:r>
              </a:p>
              <a:p>
                <a:pPr marL="853034" lvl="2" indent="0">
                  <a:spcBef>
                    <a:spcPts val="0"/>
                  </a:spcBef>
                  <a:buNone/>
                </a:pPr>
                <a:r>
                  <a:rPr lang="en-US" sz="3200" b="0" dirty="0"/>
                  <a:t>print('a')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b="0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b="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799" dirty="0"/>
                  <a:t>Complexity: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99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799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199" dirty="0"/>
                  <a:t>)</a:t>
                </a:r>
              </a:p>
            </p:txBody>
          </p:sp>
        </mc:Choice>
        <mc:Fallback xmlns="">
          <p:sp>
            <p:nvSpPr>
              <p:cNvPr id="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771" y="1272868"/>
                <a:ext cx="3473815" cy="5119307"/>
              </a:xfrm>
              <a:prstGeom prst="rect">
                <a:avLst/>
              </a:prstGeom>
              <a:blipFill>
                <a:blip r:embed="rId3"/>
                <a:stretch>
                  <a:fillRect l="-3322" t="-1781"/>
                </a:stretch>
              </a:blipFill>
              <a:ln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/>
              <p:cNvSpPr txBox="1">
                <a:spLocks/>
              </p:cNvSpPr>
              <p:nvPr/>
            </p:nvSpPr>
            <p:spPr>
              <a:xfrm>
                <a:off x="8156493" y="1280123"/>
                <a:ext cx="3473815" cy="5119307"/>
              </a:xfrm>
              <a:prstGeom prst="rect">
                <a:avLst/>
              </a:prstGeom>
              <a:ln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txBody>
              <a:bodyPr vert="horz" lIns="121867" tIns="60933" rIns="121867" bIns="60933" rtlCol="0">
                <a:normAutofit/>
              </a:bodyPr>
              <a:lstStyle>
                <a:lvl1pPr marL="304747" indent="-304747" algn="just" defTabSz="1218987" rtl="0" eaLnBrk="1" latinLnBrk="0" hangingPunct="1">
                  <a:lnSpc>
                    <a:spcPct val="95000"/>
                  </a:lnSpc>
                  <a:spcBef>
                    <a:spcPts val="18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Arial" pitchFamily="34" charset="0"/>
                  <a:buChar char="•"/>
                  <a:defRPr sz="36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731392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1"/>
                  </a:buClr>
                  <a:buSzPct val="100000"/>
                  <a:buFont typeface="Century Gothic" pitchFamily="34" charset="0"/>
                  <a:buChar char="–"/>
                  <a:defRPr sz="32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58037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Century Gothic" pitchFamily="34" charset="0"/>
                  <a:buChar char="–"/>
                  <a:defRPr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584683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Century Gothic" pitchFamily="34" charset="0"/>
                  <a:buChar char="–"/>
                  <a:defRPr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11328" indent="-304747" algn="just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tx2">
                      <a:lumMod val="50000"/>
                    </a:schemeClr>
                  </a:buClr>
                  <a:buSzPct val="100000"/>
                  <a:buFont typeface="Century Gothic" pitchFamily="34" charset="0"/>
                  <a:buChar char="–"/>
                  <a:defRPr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437973" indent="-304747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Char char="–"/>
                  <a:defRPr sz="1800" kern="120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864619" indent="-304747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Char char="–"/>
                  <a:defRPr sz="1800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91264" indent="-304747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Char char="–"/>
                  <a:defRPr sz="1800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474112" indent="0" algn="l" defTabSz="1218987" rtl="0" eaLnBrk="1" latinLnBrk="0" hangingPunct="1">
                  <a:lnSpc>
                    <a:spcPct val="95000"/>
                  </a:lnSpc>
                  <a:spcBef>
                    <a:spcPts val="1066"/>
                  </a:spcBef>
                  <a:buClr>
                    <a:schemeClr val="accent6">
                      <a:lumMod val="50000"/>
                    </a:schemeClr>
                  </a:buClr>
                  <a:buSzPct val="90000"/>
                  <a:buFont typeface="Century Gothic" pitchFamily="34" charset="0"/>
                  <a:buNone/>
                  <a:defRPr sz="1800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3199" b="0" dirty="0"/>
                  <a:t>for </a:t>
                </a:r>
                <a:r>
                  <a:rPr lang="en-US" sz="3199" b="0" dirty="0" err="1"/>
                  <a:t>i</a:t>
                </a:r>
                <a:r>
                  <a:rPr lang="en-US" sz="3199" b="0" dirty="0"/>
                  <a:t> </a:t>
                </a:r>
                <a:r>
                  <a:rPr lang="en-US" sz="3199" b="0" dirty="0" err="1"/>
                  <a:t>inrange</a:t>
                </a:r>
                <a:r>
                  <a:rPr lang="en-US" sz="3199" b="0" dirty="0"/>
                  <a:t>(100):</a:t>
                </a:r>
              </a:p>
              <a:p>
                <a:pPr marL="853034" lvl="2" indent="0">
                  <a:spcBef>
                    <a:spcPts val="0"/>
                  </a:spcBef>
                  <a:buNone/>
                </a:pPr>
                <a:r>
                  <a:rPr lang="en-US" sz="3199" b="0" dirty="0"/>
                  <a:t>print('a')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3199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799" dirty="0"/>
                  <a:t>Complexity: O(</a:t>
                </a:r>
                <a14:m>
                  <m:oMath xmlns:m="http://schemas.openxmlformats.org/officeDocument/2006/math">
                    <m:r>
                      <a:rPr lang="en-US" sz="2799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799" dirty="0"/>
                  <a:t>)</a:t>
                </a:r>
              </a:p>
            </p:txBody>
          </p:sp>
        </mc:Choice>
        <mc:Fallback xmlns="">
          <p:sp>
            <p:nvSpPr>
              <p:cNvPr id="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493" y="1280123"/>
                <a:ext cx="3473815" cy="5119307"/>
              </a:xfrm>
              <a:prstGeom prst="rect">
                <a:avLst/>
              </a:prstGeom>
              <a:blipFill>
                <a:blip r:embed="rId4"/>
                <a:stretch>
                  <a:fillRect l="-3497" t="-1781"/>
                </a:stretch>
              </a:blipFill>
              <a:ln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2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79FEA-9412-4062-AC63-6A93783E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8444F-7210-431C-A997-1461A5BE2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endParaRPr lang="en-US" dirty="0">
              <a:hlinkClick r:id="" action="ppaction://noaction"/>
            </a:endParaRPr>
          </a:p>
          <a:p>
            <a:endParaRPr lang="en-US" dirty="0">
              <a:hlinkClick r:id="" action="ppaction://noaction"/>
            </a:endParaRPr>
          </a:p>
          <a:p>
            <a:endParaRPr lang="en-US" dirty="0">
              <a:hlinkClick r:id="" action="ppaction://noaction"/>
            </a:endParaRPr>
          </a:p>
          <a:p>
            <a:endParaRPr lang="en-US" dirty="0">
              <a:hlinkClick r:id="" action="ppaction://noaction"/>
            </a:endParaRPr>
          </a:p>
          <a:p>
            <a:endParaRPr lang="en-US" dirty="0">
              <a:hlinkClick r:id="" action="ppaction://noaction"/>
            </a:endParaRPr>
          </a:p>
          <a:p>
            <a:endParaRPr lang="en-US" dirty="0">
              <a:hlinkClick r:id="" action="ppaction://noaction"/>
            </a:endParaRPr>
          </a:p>
          <a:p>
            <a:endParaRPr lang="en-US" dirty="0"/>
          </a:p>
        </p:txBody>
      </p:sp>
      <p:pic>
        <p:nvPicPr>
          <p:cNvPr id="4102" name="Picture 6" descr="Linear search gif">
            <a:extLst>
              <a:ext uri="{FF2B5EF4-FFF2-40B4-BE49-F238E27FC236}">
                <a16:creationId xmlns:a16="http://schemas.microsoft.com/office/drawing/2014/main" id="{2D1DC203-A72A-45F3-B881-77C4B39361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99" y="1116252"/>
            <a:ext cx="10568126" cy="336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EE725C-46CC-4C92-9DF6-B834EC8FCF9E}"/>
              </a:ext>
            </a:extLst>
          </p:cNvPr>
          <p:cNvSpPr txBox="1"/>
          <p:nvPr/>
        </p:nvSpPr>
        <p:spPr>
          <a:xfrm>
            <a:off x="983202" y="5704718"/>
            <a:ext cx="785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https://ramnauth.github.io/cs%20101/2018/10/17/sorting-searching/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813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(Binary Search)</a:t>
            </a:r>
          </a:p>
        </p:txBody>
      </p:sp>
      <p:pic>
        <p:nvPicPr>
          <p:cNvPr id="6" name="Lect0-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6442" end="1051774"/>
                  <p14:bmkLst>
                    <p14:bmk name="Bookmark 1" time="1206442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124" y="969885"/>
            <a:ext cx="11617751" cy="5400628"/>
          </a:xfrm>
        </p:spPr>
      </p:pic>
    </p:spTree>
    <p:extLst>
      <p:ext uri="{BB962C8B-B14F-4D97-AF65-F5344CB8AC3E}">
        <p14:creationId xmlns:p14="http://schemas.microsoft.com/office/powerpoint/2010/main" val="1360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014A-71FC-438D-89B3-2C0BF763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DC968-6754-4C61-86D4-B01EA660D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>
                <a:hlinkClick r:id="rId2"/>
              </a:rPr>
              <a:t>https://ramnauth.github.io/cs%20101/2018/10/17/sorting-searching/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9" name="Picture 8" descr="Binary search gif">
            <a:extLst>
              <a:ext uri="{FF2B5EF4-FFF2-40B4-BE49-F238E27FC236}">
                <a16:creationId xmlns:a16="http://schemas.microsoft.com/office/drawing/2014/main" id="{08F8F40B-2FB3-4A68-BD50-B475CB51A8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" y="927303"/>
            <a:ext cx="10711002" cy="42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2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25EB-FEF3-4F0B-AF9E-62BFB773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 Binary Search (worst case)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3960-A3D9-4696-9912-EB0CB0A59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>
                <a:solidFill>
                  <a:schemeClr val="tx1"/>
                </a:solidFill>
                <a:hlinkClick r:id="rId2"/>
              </a:rPr>
              <a:t>https://blog.penjee.com/binary-vs-linear-search-animated-gifs/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B62C12-29B0-48EE-9B0F-E252C532F8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2" y="910181"/>
            <a:ext cx="10407785" cy="509556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25EB-FEF3-4F0B-AF9E-62BFB773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 Binary Search (best case)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3960-A3D9-4696-9912-EB0CB0A59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>
                <a:solidFill>
                  <a:schemeClr val="tx1"/>
                </a:solidFill>
                <a:hlinkClick r:id="rId2"/>
              </a:rPr>
              <a:t>https://blog.penjee.com/binary-vs-linear-search-animated-gifs/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C7DE92C-02EF-429D-A076-869D0002EE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04" y="932153"/>
            <a:ext cx="10043792" cy="519650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69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The </a:t>
            </a:r>
            <a:r>
              <a:rPr lang="en-US" sz="4400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32" y="1283109"/>
            <a:ext cx="11933068" cy="427703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An </a:t>
            </a:r>
            <a:r>
              <a:rPr lang="en-US" b="1" dirty="0"/>
              <a:t>Algorithm</a:t>
            </a:r>
            <a:r>
              <a:rPr lang="en-US" dirty="0"/>
              <a:t> is a sequence of steps to solve a problem</a:t>
            </a:r>
            <a:r>
              <a:rPr lang="en-US" dirty="0" smtClean="0"/>
              <a:t>.</a:t>
            </a:r>
          </a:p>
          <a:p>
            <a:pPr marL="0" indent="0" algn="l">
              <a:buNone/>
            </a:pPr>
            <a:endParaRPr lang="en-US" sz="1000" dirty="0" smtClean="0"/>
          </a:p>
          <a:p>
            <a:pPr marL="0" indent="0" algn="l">
              <a:buNone/>
            </a:pPr>
            <a:r>
              <a:rPr lang="en-US" dirty="0" smtClean="0"/>
              <a:t>An </a:t>
            </a:r>
            <a:r>
              <a:rPr lang="en-US" dirty="0"/>
              <a:t>algorithm is a set of instructions designed to perform a specific </a:t>
            </a:r>
            <a:r>
              <a:rPr lang="en-US" dirty="0" smtClean="0"/>
              <a:t>task.</a:t>
            </a:r>
          </a:p>
          <a:p>
            <a:pPr marL="0" indent="0" algn="l">
              <a:buNone/>
            </a:pPr>
            <a:endParaRPr lang="en-US" sz="1000" dirty="0" smtClean="0"/>
          </a:p>
          <a:p>
            <a:pPr marL="0" indent="0" algn="l">
              <a:buNone/>
            </a:pPr>
            <a:r>
              <a:rPr lang="en-US" dirty="0" smtClean="0"/>
              <a:t>This </a:t>
            </a:r>
            <a:r>
              <a:rPr lang="en-US" dirty="0"/>
              <a:t>can be a simple </a:t>
            </a:r>
            <a:r>
              <a:rPr lang="en-US" dirty="0" smtClean="0"/>
              <a:t>task (multiplying </a:t>
            </a:r>
            <a:r>
              <a:rPr lang="en-US" dirty="0"/>
              <a:t>two </a:t>
            </a:r>
            <a:r>
              <a:rPr lang="en-US" dirty="0" smtClean="0"/>
              <a:t>numbers) </a:t>
            </a:r>
            <a:r>
              <a:rPr lang="en-US" dirty="0"/>
              <a:t>or a </a:t>
            </a:r>
            <a:r>
              <a:rPr lang="en-US" dirty="0" smtClean="0"/>
              <a:t>complex task (</a:t>
            </a:r>
            <a:r>
              <a:rPr lang="en-US" dirty="0"/>
              <a:t>video </a:t>
            </a:r>
            <a:r>
              <a:rPr lang="en-US" dirty="0" smtClean="0"/>
              <a:t>compression)</a:t>
            </a:r>
          </a:p>
          <a:p>
            <a:pPr marL="0" indent="0" algn="l">
              <a:buNone/>
            </a:pPr>
            <a:endParaRPr lang="en-US" sz="1000" dirty="0" smtClean="0"/>
          </a:p>
          <a:p>
            <a:pPr marL="0" indent="0" algn="l">
              <a:buNone/>
            </a:pPr>
            <a:r>
              <a:rPr lang="en-US" dirty="0"/>
              <a:t>Each search engine </a:t>
            </a:r>
            <a:r>
              <a:rPr lang="en-US" dirty="0" smtClean="0"/>
              <a:t>(such as Google) has </a:t>
            </a:r>
            <a:r>
              <a:rPr lang="en-US" dirty="0"/>
              <a:t>its </a:t>
            </a:r>
            <a:r>
              <a:rPr lang="en-US" dirty="0" smtClean="0"/>
              <a:t>own "</a:t>
            </a:r>
            <a:r>
              <a:rPr lang="en-US" i="1" dirty="0" smtClean="0"/>
              <a:t>algorithm</a:t>
            </a:r>
            <a:r>
              <a:rPr lang="en-US" dirty="0" smtClean="0"/>
              <a:t>" </a:t>
            </a:r>
            <a:r>
              <a:rPr lang="en-US" dirty="0"/>
              <a:t>that ranks websites for each keyword or combination of </a:t>
            </a:r>
            <a:r>
              <a:rPr lang="en-US" dirty="0" smtClean="0"/>
              <a:t>keywords</a:t>
            </a:r>
            <a:r>
              <a:rPr lang="en-US" dirty="0"/>
              <a:t> </a:t>
            </a:r>
            <a:r>
              <a:rPr lang="en-US" dirty="0" smtClean="0"/>
              <a:t>(in milliseconds , seconds or in minutes)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6438" y="5838599"/>
            <a:ext cx="9459668" cy="9416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79138" tIns="39570" rIns="79138" bIns="39570" rtlCol="0">
            <a:spAutoFit/>
          </a:bodyPr>
          <a:lstStyle/>
          <a:p>
            <a:pPr algn="ctr"/>
            <a:r>
              <a:rPr lang="en-US" sz="2800" b="1" dirty="0" smtClean="0"/>
              <a:t>The word algorithm is derived from the last name of Muhamed ibn Musa Al-Khwarizmi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200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D0EB-D535-4D46-BB0B-11BA7A02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32819-4AE0-4FDB-9CE2-6E8832EC9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Choose One: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Linear Search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Binary Search(Sort the array</a:t>
            </a:r>
            <a:r>
              <a:rPr lang="en-US" sz="3200" dirty="0" smtClean="0"/>
              <a:t>)</a:t>
            </a:r>
            <a:endParaRPr lang="en-US" sz="32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Linear Search Big O </a:t>
            </a:r>
            <a:r>
              <a:rPr lang="en-US" sz="3200" dirty="0"/>
              <a:t>notation </a:t>
            </a:r>
            <a:r>
              <a:rPr lang="en-US" sz="3200" dirty="0" smtClean="0"/>
              <a:t>is </a:t>
            </a:r>
            <a:r>
              <a:rPr lang="en-US" sz="3200" dirty="0"/>
              <a:t>O(n) 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Binary </a:t>
            </a:r>
            <a:r>
              <a:rPr lang="en-US" sz="3200" dirty="0" smtClean="0"/>
              <a:t>Search </a:t>
            </a:r>
            <a:r>
              <a:rPr lang="en-US" sz="3200" dirty="0"/>
              <a:t>Big O notation </a:t>
            </a:r>
            <a:r>
              <a:rPr lang="en-US" sz="3200" dirty="0" smtClean="0"/>
              <a:t>is </a:t>
            </a:r>
            <a:r>
              <a:rPr lang="en-US" b="1" dirty="0"/>
              <a:t>O</a:t>
            </a:r>
            <a:r>
              <a:rPr lang="en-US" dirty="0"/>
              <a:t>(log N)</a:t>
            </a:r>
            <a:endParaRPr lang="en-US" sz="3200" dirty="0"/>
          </a:p>
          <a:p>
            <a:pPr lvl="1">
              <a:lnSpc>
                <a:spcPct val="150000"/>
              </a:lnSpc>
            </a:pPr>
            <a:endParaRPr lang="en-US" sz="3200" dirty="0" smtClean="0"/>
          </a:p>
          <a:p>
            <a:pPr lvl="1">
              <a:lnSpc>
                <a:spcPct val="150000"/>
              </a:lnSpc>
            </a:pPr>
            <a:endParaRPr lang="en-US" sz="3200" dirty="0"/>
          </a:p>
        </p:txBody>
      </p:sp>
      <p:pic>
        <p:nvPicPr>
          <p:cNvPr id="5" name="Picture 2" descr="Image result for questions image">
            <a:extLst>
              <a:ext uri="{FF2B5EF4-FFF2-40B4-BE49-F238E27FC236}">
                <a16:creationId xmlns:a16="http://schemas.microsoft.com/office/drawing/2014/main" id="{D2E3F4AD-8371-4066-A759-5250BFA82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022" y="4217819"/>
            <a:ext cx="17430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75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1" y="457200"/>
            <a:ext cx="10363200" cy="5334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ko-KR" sz="3600" smtClean="0">
                <a:ea typeface="굴림" charset="-127"/>
              </a:rPr>
              <a:t>Comparison of </a:t>
            </a:r>
            <a:r>
              <a:rPr lang="en-US" altLang="ko-KR" sz="3600" i="1" smtClean="0">
                <a:ea typeface="굴림" charset="-127"/>
              </a:rPr>
              <a:t>N</a:t>
            </a:r>
            <a:r>
              <a:rPr lang="en-US" altLang="ko-KR" sz="3600" smtClean="0">
                <a:ea typeface="굴림" charset="-127"/>
              </a:rPr>
              <a:t>, </a:t>
            </a:r>
            <a:r>
              <a:rPr lang="en-US" altLang="ko-KR" sz="3600" i="1" smtClean="0">
                <a:ea typeface="굴림" charset="-127"/>
              </a:rPr>
              <a:t>logN </a:t>
            </a:r>
            <a:r>
              <a:rPr lang="en-US" altLang="ko-KR" sz="3600" smtClean="0">
                <a:ea typeface="굴림" charset="-127"/>
              </a:rPr>
              <a:t>and </a:t>
            </a:r>
            <a:r>
              <a:rPr lang="en-US" altLang="ko-KR" sz="3600" i="1" smtClean="0">
                <a:ea typeface="굴림" charset="-127"/>
              </a:rPr>
              <a:t>N</a:t>
            </a:r>
            <a:r>
              <a:rPr lang="en-US" altLang="ko-KR" sz="3600" i="1" baseline="30000" smtClean="0">
                <a:ea typeface="굴림" charset="-127"/>
              </a:rPr>
              <a:t>2</a:t>
            </a:r>
            <a:r>
              <a:rPr lang="en-US" altLang="ko-KR" smtClean="0">
                <a:ea typeface="굴림" charset="-127"/>
              </a:rPr>
              <a:t> </a:t>
            </a:r>
            <a:endParaRPr lang="en-US" altLang="en-US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4144" y="1257869"/>
            <a:ext cx="6477337" cy="50292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r>
              <a:rPr lang="en-US" altLang="en-US" sz="2400" b="1" u="sng" dirty="0" smtClean="0"/>
              <a:t>N		O(</a:t>
            </a:r>
            <a:r>
              <a:rPr lang="en-US" altLang="en-US" sz="2400" b="1" u="sng" dirty="0" err="1" smtClean="0"/>
              <a:t>LogN</a:t>
            </a:r>
            <a:r>
              <a:rPr lang="en-US" altLang="en-US" sz="2400" b="1" u="sng" dirty="0" smtClean="0"/>
              <a:t>)	O(N</a:t>
            </a:r>
            <a:r>
              <a:rPr lang="en-US" altLang="en-US" sz="2400" b="1" u="sng" baseline="30000" dirty="0" smtClean="0"/>
              <a:t>2</a:t>
            </a:r>
            <a:r>
              <a:rPr lang="en-US" altLang="en-US" sz="2400" b="1" u="sng" dirty="0" smtClean="0"/>
              <a:t>)</a:t>
            </a:r>
          </a:p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r>
              <a:rPr lang="en-US" altLang="en-US" sz="2400" dirty="0" smtClean="0"/>
              <a:t>16	4	256</a:t>
            </a:r>
          </a:p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r>
              <a:rPr lang="en-US" altLang="en-US" sz="2400" dirty="0" smtClean="0"/>
              <a:t>64	6	4K</a:t>
            </a:r>
          </a:p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r>
              <a:rPr lang="en-US" altLang="en-US" sz="2400" dirty="0" smtClean="0"/>
              <a:t>256	8	64K</a:t>
            </a:r>
          </a:p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r>
              <a:rPr lang="en-US" altLang="en-US" sz="2400" dirty="0" smtClean="0"/>
              <a:t>1,024	10	1M</a:t>
            </a:r>
          </a:p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r>
              <a:rPr lang="en-US" altLang="en-US" sz="2400" dirty="0" smtClean="0"/>
              <a:t>16,384	14	256M</a:t>
            </a:r>
          </a:p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r>
              <a:rPr lang="en-US" altLang="en-US" sz="2400" dirty="0" smtClean="0"/>
              <a:t>131,072	17	16G</a:t>
            </a:r>
          </a:p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r>
              <a:rPr lang="en-US" altLang="en-US" sz="2400" dirty="0" smtClean="0"/>
              <a:t>262,144	18	6.87E+10</a:t>
            </a:r>
          </a:p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r>
              <a:rPr lang="en-US" altLang="en-US" sz="2400" dirty="0" smtClean="0"/>
              <a:t>524,288 	19	2.74E+11</a:t>
            </a:r>
          </a:p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r>
              <a:rPr lang="en-US" altLang="en-US" sz="2400" dirty="0" smtClean="0"/>
              <a:t>1,048,576 	20	1.09E+12</a:t>
            </a:r>
          </a:p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r>
              <a:rPr lang="en-US" altLang="en-US" sz="2400" dirty="0" smtClean="0"/>
              <a:t>1,073,741,824 	30	 1.15E+18</a:t>
            </a:r>
          </a:p>
          <a:p>
            <a:pPr eaLnBrk="1" hangingPunct="1">
              <a:buFontTx/>
              <a:buNone/>
              <a:tabLst>
                <a:tab pos="2090738" algn="l"/>
                <a:tab pos="4100513" algn="l"/>
              </a:tabLst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40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on Constant </a:t>
            </a:r>
            <a:r>
              <a:rPr lang="en-US" dirty="0"/>
              <a:t>Notation: O(1)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constant notation describes an algorithm that will always execute in the same execution time regardless of the size of the data set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fontAlgn="base"/>
            <a:r>
              <a:rPr lang="en-US" dirty="0"/>
              <a:t>For instance, an algorithm to retrieve the first value of a data set, will always be completed in one step, regardless of the number of values in the data set.</a:t>
            </a:r>
          </a:p>
          <a:p>
            <a:pPr marL="0" indent="0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>
                <a:solidFill>
                  <a:srgbClr val="FF0000"/>
                </a:solidFill>
              </a:rPr>
              <a:t>FUNCTION </a:t>
            </a:r>
            <a:r>
              <a:rPr lang="en-US" dirty="0" err="1">
                <a:solidFill>
                  <a:srgbClr val="FF0000"/>
                </a:solidFill>
              </a:rPr>
              <a:t>getFirstElemnt</a:t>
            </a:r>
            <a:r>
              <a:rPr lang="en-US" dirty="0">
                <a:solidFill>
                  <a:srgbClr val="FF0000"/>
                </a:solidFill>
              </a:rPr>
              <a:t>(list)</a:t>
            </a:r>
          </a:p>
          <a:p>
            <a:pPr marL="0" indent="0" fontAlgn="base">
              <a:buNone/>
            </a:pPr>
            <a:r>
              <a:rPr lang="en-US" dirty="0">
                <a:solidFill>
                  <a:srgbClr val="FF0000"/>
                </a:solidFill>
              </a:rPr>
              <a:t>    RETURN list[0]</a:t>
            </a:r>
          </a:p>
          <a:p>
            <a:pPr marL="0" indent="0" fontAlgn="base">
              <a:buNone/>
            </a:pPr>
            <a:r>
              <a:rPr lang="en-US" dirty="0">
                <a:solidFill>
                  <a:srgbClr val="FF0000"/>
                </a:solidFill>
              </a:rPr>
              <a:t>END FUNCTION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Big-O-Notation-Constant-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658" y="3789045"/>
            <a:ext cx="4129547" cy="303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0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on </a:t>
            </a:r>
            <a:r>
              <a:rPr lang="en-US" dirty="0"/>
              <a:t>Linear Notation: O(N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A linear algorithm is used when the execution time of an algorithm grows </a:t>
            </a:r>
            <a:r>
              <a:rPr lang="en-US" b="1" dirty="0"/>
              <a:t>in direct proportion</a:t>
            </a:r>
            <a:r>
              <a:rPr lang="en-US" dirty="0"/>
              <a:t> to the size of the data set it is processing.</a:t>
            </a:r>
          </a:p>
          <a:p>
            <a:endParaRPr lang="en-US" dirty="0"/>
          </a:p>
          <a:p>
            <a:pPr fontAlgn="base"/>
            <a:r>
              <a:rPr lang="en-US" dirty="0"/>
              <a:t>Algorithms, such as the linear </a:t>
            </a:r>
            <a:r>
              <a:rPr lang="en-US" dirty="0" smtClean="0"/>
              <a:t>search.</a:t>
            </a:r>
          </a:p>
          <a:p>
            <a:pPr fontAlgn="base"/>
            <a:endParaRPr lang="en-US" dirty="0"/>
          </a:p>
          <a:p>
            <a:pPr marL="0" indent="0" fontAlgn="base">
              <a:buNone/>
            </a:pPr>
            <a:r>
              <a:rPr lang="en-US" dirty="0">
                <a:solidFill>
                  <a:srgbClr val="FF0000"/>
                </a:solidFill>
              </a:rPr>
              <a:t>FUNCTION </a:t>
            </a:r>
            <a:r>
              <a:rPr lang="en-US" dirty="0" err="1">
                <a:solidFill>
                  <a:srgbClr val="FF0000"/>
                </a:solidFill>
              </a:rPr>
              <a:t>linearSearch</a:t>
            </a:r>
            <a:r>
              <a:rPr lang="en-US" dirty="0">
                <a:solidFill>
                  <a:srgbClr val="FF0000"/>
                </a:solidFill>
              </a:rPr>
              <a:t>(list, value)</a:t>
            </a:r>
          </a:p>
          <a:p>
            <a:pPr marL="0" indent="0" fontAlgn="base">
              <a:buNone/>
            </a:pPr>
            <a:r>
              <a:rPr lang="en-US" dirty="0">
                <a:solidFill>
                  <a:srgbClr val="FF0000"/>
                </a:solidFill>
              </a:rPr>
              <a:t>    FOR EACH element IN list</a:t>
            </a:r>
          </a:p>
          <a:p>
            <a:pPr marL="0" indent="0" fontAlgn="base">
              <a:buNone/>
            </a:pPr>
            <a:r>
              <a:rPr lang="en-US" dirty="0">
                <a:solidFill>
                  <a:srgbClr val="FF0000"/>
                </a:solidFill>
              </a:rPr>
              <a:t>        </a:t>
            </a:r>
            <a:r>
              <a:rPr lang="en-US" dirty="0" smtClean="0">
                <a:solidFill>
                  <a:srgbClr val="FF0000"/>
                </a:solidFill>
              </a:rPr>
              <a:t>{ IF </a:t>
            </a:r>
            <a:r>
              <a:rPr lang="en-US" dirty="0">
                <a:solidFill>
                  <a:srgbClr val="FF0000"/>
                </a:solidFill>
              </a:rPr>
              <a:t>(element == value) 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rgbClr val="FF0000"/>
                </a:solidFill>
              </a:rPr>
              <a:t>	RETURN </a:t>
            </a:r>
            <a:r>
              <a:rPr lang="en-US" dirty="0">
                <a:solidFill>
                  <a:srgbClr val="FF0000"/>
                </a:solidFill>
              </a:rPr>
              <a:t>true</a:t>
            </a:r>
          </a:p>
          <a:p>
            <a:pPr marL="0" indent="0" fontAlgn="base">
              <a:buNone/>
            </a:pPr>
            <a:r>
              <a:rPr lang="en-US" dirty="0">
                <a:solidFill>
                  <a:srgbClr val="FF0000"/>
                </a:solidFill>
              </a:rPr>
              <a:t>     </a:t>
            </a:r>
            <a:r>
              <a:rPr lang="en-US" dirty="0" smtClean="0">
                <a:solidFill>
                  <a:srgbClr val="FF0000"/>
                </a:solidFill>
              </a:rPr>
              <a:t>   } 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rgbClr val="FF0000"/>
                </a:solidFill>
              </a:rPr>
              <a:t>RETURN </a:t>
            </a:r>
            <a:r>
              <a:rPr lang="en-US" dirty="0">
                <a:solidFill>
                  <a:srgbClr val="FF0000"/>
                </a:solidFill>
              </a:rPr>
              <a:t>false</a:t>
            </a:r>
          </a:p>
          <a:p>
            <a:pPr marL="0" indent="0" fontAlgn="base">
              <a:buNone/>
            </a:pPr>
            <a:r>
              <a:rPr lang="en-US" dirty="0">
                <a:solidFill>
                  <a:srgbClr val="FF0000"/>
                </a:solidFill>
              </a:rPr>
              <a:t>END FUNCTION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Big-O-Notation-Linear-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639" y="3803793"/>
            <a:ext cx="4057429" cy="289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90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on </a:t>
            </a:r>
            <a:r>
              <a:rPr lang="pt-BR" dirty="0"/>
              <a:t>Polynomial Notation: O(N</a:t>
            </a:r>
            <a:r>
              <a:rPr lang="pt-BR" baseline="30000" dirty="0"/>
              <a:t>2</a:t>
            </a:r>
            <a:r>
              <a:rPr lang="pt-BR" dirty="0"/>
              <a:t>), O(N</a:t>
            </a:r>
            <a:r>
              <a:rPr lang="pt-BR" baseline="30000" dirty="0"/>
              <a:t>3</a:t>
            </a:r>
            <a:r>
              <a:rPr lang="pt-BR" dirty="0"/>
              <a:t>), etc</a:t>
            </a:r>
            <a:r>
              <a:rPr lang="pt-BR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pt-BR" dirty="0" smtClean="0"/>
              <a:t>O(N</a:t>
            </a:r>
            <a:r>
              <a:rPr lang="pt-BR" baseline="30000" dirty="0" smtClean="0"/>
              <a:t>2</a:t>
            </a:r>
            <a:r>
              <a:rPr lang="pt-BR" dirty="0" smtClean="0"/>
              <a:t>) when the complexity of the algorithm </a:t>
            </a:r>
            <a:r>
              <a:rPr lang="en-US" dirty="0"/>
              <a:t>proportional to the square of the size of the data </a:t>
            </a:r>
            <a:r>
              <a:rPr lang="en-US" dirty="0" smtClean="0"/>
              <a:t>set.</a:t>
            </a:r>
          </a:p>
          <a:p>
            <a:pPr fontAlgn="base"/>
            <a:r>
              <a:rPr lang="pt-BR" dirty="0" smtClean="0"/>
              <a:t>O(N</a:t>
            </a:r>
            <a:r>
              <a:rPr lang="pt-BR" baseline="30000" dirty="0" smtClean="0"/>
              <a:t>3</a:t>
            </a:r>
            <a:r>
              <a:rPr lang="pt-BR" dirty="0" smtClean="0"/>
              <a:t>) </a:t>
            </a:r>
            <a:r>
              <a:rPr lang="pt-BR" dirty="0"/>
              <a:t>when the complexity of the algorithm </a:t>
            </a:r>
            <a:r>
              <a:rPr lang="en-US" dirty="0"/>
              <a:t>proportional to the cube</a:t>
            </a:r>
            <a:r>
              <a:rPr lang="en-US" dirty="0" smtClean="0"/>
              <a:t> </a:t>
            </a:r>
            <a:r>
              <a:rPr lang="en-US" dirty="0"/>
              <a:t>of the size of the data set.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Algorithms which are based on </a:t>
            </a:r>
            <a:r>
              <a:rPr lang="en-US" b="1" dirty="0"/>
              <a:t>nested </a:t>
            </a:r>
            <a:r>
              <a:rPr lang="en-US" b="1" dirty="0" smtClean="0"/>
              <a:t>loops</a:t>
            </a:r>
          </a:p>
          <a:p>
            <a:pPr fontAlgn="base"/>
            <a:endParaRPr lang="en-US" dirty="0"/>
          </a:p>
          <a:p>
            <a:pPr marL="0" indent="0" fontAlgn="base">
              <a:buNone/>
            </a:pPr>
            <a:r>
              <a:rPr lang="en-US" dirty="0">
                <a:solidFill>
                  <a:srgbClr val="FF0000"/>
                </a:solidFill>
              </a:rPr>
              <a:t>PROCEDURE </a:t>
            </a:r>
            <a:r>
              <a:rPr lang="en-US" dirty="0" err="1">
                <a:solidFill>
                  <a:srgbClr val="FF0000"/>
                </a:solidFill>
              </a:rPr>
              <a:t>displayTimesTable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marL="0" indent="0" fontAlgn="base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FROM 1 TO 10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rgbClr val="FF0000"/>
                </a:solidFill>
              </a:rPr>
              <a:t>		FOR </a:t>
            </a:r>
            <a:r>
              <a:rPr lang="en-US" dirty="0">
                <a:solidFill>
                  <a:srgbClr val="FF0000"/>
                </a:solidFill>
              </a:rPr>
              <a:t>j FROM 1 TO 10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rgbClr val="FF0000"/>
                </a:solidFill>
              </a:rPr>
              <a:t>			product </a:t>
            </a:r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*j 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rgbClr val="FF0000"/>
                </a:solidFill>
              </a:rPr>
              <a:t>			OUTPUT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+ " times " + j + " equals " + product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rgbClr val="FF0000"/>
                </a:solidFill>
              </a:rPr>
              <a:t>		NEXT </a:t>
            </a:r>
            <a:r>
              <a:rPr lang="en-US" dirty="0">
                <a:solidFill>
                  <a:srgbClr val="FF0000"/>
                </a:solidFill>
              </a:rPr>
              <a:t>j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rgbClr val="FF0000"/>
                </a:solidFill>
              </a:rPr>
              <a:t>	NEXT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  <a:p>
            <a:pPr marL="0" indent="0" fontAlgn="base">
              <a:buNone/>
            </a:pPr>
            <a:r>
              <a:rPr lang="en-US" dirty="0" smtClean="0">
                <a:solidFill>
                  <a:srgbClr val="FF0000"/>
                </a:solidFill>
              </a:rPr>
              <a:t>END </a:t>
            </a:r>
            <a:r>
              <a:rPr lang="en-US" dirty="0">
                <a:solidFill>
                  <a:srgbClr val="FF0000"/>
                </a:solidFill>
              </a:rPr>
              <a:t>PROCEDURE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Big-O-Notation-Polynomial-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77" y="3704967"/>
            <a:ext cx="3642853" cy="299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27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on </a:t>
            </a:r>
            <a:r>
              <a:rPr lang="en-US" dirty="0"/>
              <a:t>Logarithmic Notation: O(log(N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A </a:t>
            </a:r>
            <a:r>
              <a:rPr lang="en-US" b="1" dirty="0"/>
              <a:t>binary search</a:t>
            </a:r>
            <a:r>
              <a:rPr lang="en-US" dirty="0"/>
              <a:t> is a typical example of logarithmic </a:t>
            </a:r>
            <a:r>
              <a:rPr lang="en-US" dirty="0" smtClean="0"/>
              <a:t>algorithm.</a:t>
            </a:r>
          </a:p>
          <a:p>
            <a:pPr fontAlgn="base"/>
            <a:r>
              <a:rPr lang="en-US" dirty="0" smtClean="0"/>
              <a:t>In </a:t>
            </a:r>
            <a:r>
              <a:rPr lang="en-US" dirty="0"/>
              <a:t>a binary search, half of the data set is discarded after each iteration. Which means that an algorithm which searches through 2,000,000 values will just need one more iteration </a:t>
            </a:r>
            <a:r>
              <a:rPr lang="en-US" dirty="0" smtClean="0"/>
              <a:t>to search in 1,000,000 values only then in 500,000 then in 250,000 then in 125,000 (in 4 iterations only )and so on.</a:t>
            </a:r>
          </a:p>
          <a:p>
            <a:pPr fontAlgn="base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8" name="Picture 4" descr="Big-O-Notation-Logarithmic-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98" y="3858997"/>
            <a:ext cx="4047715" cy="284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on </a:t>
            </a:r>
            <a:r>
              <a:rPr lang="en-US" dirty="0"/>
              <a:t>Exponential Notation: </a:t>
            </a:r>
            <a:r>
              <a:rPr lang="en-US" dirty="0" smtClean="0"/>
              <a:t>O(2</a:t>
            </a:r>
            <a:r>
              <a:rPr lang="en-US" baseline="30000" dirty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100" dirty="0"/>
              <a:t>The exponential notation O(2</a:t>
            </a:r>
            <a:r>
              <a:rPr lang="en-US" sz="3100" baseline="30000" dirty="0"/>
              <a:t>N</a:t>
            </a:r>
            <a:r>
              <a:rPr lang="en-US" sz="3100" dirty="0"/>
              <a:t>) describes an algorithm whose growth doubles with each addition to the data set</a:t>
            </a:r>
            <a:r>
              <a:rPr lang="en-US" sz="3100" dirty="0" smtClean="0"/>
              <a:t>.</a:t>
            </a:r>
          </a:p>
          <a:p>
            <a:pPr marL="0" indent="0">
              <a:buNone/>
            </a:pPr>
            <a:endParaRPr lang="en-US" sz="3100" dirty="0"/>
          </a:p>
          <a:p>
            <a:pPr marL="0" indent="0" algn="l">
              <a:buNone/>
            </a:pPr>
            <a:r>
              <a:rPr lang="en-US" sz="3100" dirty="0"/>
              <a:t>Example of exponential algorithm: An algorithm to list all the possible binary permutations depending on the number of </a:t>
            </a:r>
            <a:r>
              <a:rPr lang="en-US" sz="3100" dirty="0" smtClean="0"/>
              <a:t>bits. 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fr-FR" dirty="0" smtClean="0"/>
              <a:t>2 </a:t>
            </a:r>
            <a:r>
              <a:rPr lang="fr-FR" dirty="0"/>
              <a:t>bits =&gt; 4 permutations (2^2)</a:t>
            </a:r>
          </a:p>
          <a:p>
            <a:pPr marL="0" indent="0" algn="l">
              <a:buNone/>
            </a:pPr>
            <a:r>
              <a:rPr lang="fr-FR" dirty="0"/>
              <a:t>[0, 0]</a:t>
            </a:r>
          </a:p>
          <a:p>
            <a:pPr marL="0" indent="0" algn="l">
              <a:buNone/>
            </a:pPr>
            <a:r>
              <a:rPr lang="fr-FR" dirty="0"/>
              <a:t>[1, 0]</a:t>
            </a:r>
          </a:p>
          <a:p>
            <a:pPr marL="0" indent="0" algn="l">
              <a:buNone/>
            </a:pPr>
            <a:r>
              <a:rPr lang="fr-FR" dirty="0" smtClean="0"/>
              <a:t>…….</a:t>
            </a:r>
            <a:r>
              <a:rPr lang="en-US" dirty="0"/>
              <a:t/>
            </a:r>
            <a:br>
              <a:rPr lang="en-US" dirty="0"/>
            </a:br>
            <a:r>
              <a:rPr lang="fr-FR" dirty="0"/>
              <a:t>4 bits =&gt; 16 permutations (2^4)</a:t>
            </a:r>
          </a:p>
          <a:p>
            <a:pPr marL="0" indent="0" algn="l">
              <a:buNone/>
            </a:pPr>
            <a:r>
              <a:rPr lang="fr-FR" dirty="0"/>
              <a:t>[0, 0, 0, 0]</a:t>
            </a:r>
          </a:p>
          <a:p>
            <a:pPr marL="0" indent="0" algn="l">
              <a:buNone/>
            </a:pPr>
            <a:r>
              <a:rPr lang="fr-FR" dirty="0"/>
              <a:t>[1, 0, 0, 0</a:t>
            </a:r>
            <a:r>
              <a:rPr lang="fr-FR" dirty="0" smtClean="0"/>
              <a:t>]</a:t>
            </a:r>
            <a:endParaRPr lang="fr-FR" dirty="0"/>
          </a:p>
        </p:txBody>
      </p:sp>
      <p:pic>
        <p:nvPicPr>
          <p:cNvPr id="7173" name="Picture 5" descr="Big-O-Notation-Exponential-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574" y="3759547"/>
            <a:ext cx="3467493" cy="29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0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29" y="969885"/>
            <a:ext cx="9188245" cy="56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8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apelbaum.files.wordpress.com/2011/10/yaacovapelbaumbigopl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46" y="467725"/>
            <a:ext cx="9985109" cy="573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CB0-1214-4938-BBCC-324320977B5C}" type="slidenum">
              <a:rPr lang="en-GB" altLang="en-US" smtClean="0"/>
              <a:pPr/>
              <a:t>28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6914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1" y="82859"/>
            <a:ext cx="11828205" cy="65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32" y="0"/>
            <a:ext cx="11674136" cy="83336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Learning </a:t>
            </a:r>
            <a:r>
              <a:rPr lang="en-US" sz="4000" dirty="0" smtClean="0"/>
              <a:t>Outcomes from the course</a:t>
            </a:r>
            <a:endParaRPr lang="en-US" sz="4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953953"/>
              </p:ext>
            </p:extLst>
          </p:nvPr>
        </p:nvGraphicFramePr>
        <p:xfrm>
          <a:off x="0" y="877604"/>
          <a:ext cx="12191999" cy="59508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0444">
                  <a:extLst>
                    <a:ext uri="{9D8B030D-6E8A-4147-A177-3AD203B41FA5}">
                      <a16:colId xmlns:a16="http://schemas.microsoft.com/office/drawing/2014/main" val="2066959943"/>
                    </a:ext>
                  </a:extLst>
                </a:gridCol>
                <a:gridCol w="9751555">
                  <a:extLst>
                    <a:ext uri="{9D8B030D-6E8A-4147-A177-3AD203B41FA5}">
                      <a16:colId xmlns:a16="http://schemas.microsoft.com/office/drawing/2014/main" val="2175562855"/>
                    </a:ext>
                  </a:extLst>
                </a:gridCol>
              </a:tblGrid>
              <a:tr h="335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Skills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Learning Outcomes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1035765302"/>
                  </a:ext>
                </a:extLst>
              </a:tr>
              <a:tr h="2985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 Design  an algorithm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Design an algorithm in a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language-independent</a:t>
                      </a:r>
                      <a:r>
                        <a:rPr lang="en-US" sz="1600" dirty="0">
                          <a:effectLst/>
                        </a:rPr>
                        <a:t> way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506538549"/>
                  </a:ext>
                </a:extLst>
              </a:tr>
              <a:tr h="2985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Implement efficiently an  algorithm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in Python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2129666646"/>
                  </a:ext>
                </a:extLst>
              </a:tr>
              <a:tr h="39752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 Understand complexity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Evaluate the time needed for a given algorithm to complete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646071384"/>
                  </a:ext>
                </a:extLst>
              </a:tr>
              <a:tr h="397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Evaluate the memory needed for a given algorithm to complete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834048507"/>
                  </a:ext>
                </a:extLst>
              </a:tr>
              <a:tr h="397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Compute or Find the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complexity</a:t>
                      </a:r>
                      <a:r>
                        <a:rPr lang="en-US" sz="1600" dirty="0">
                          <a:effectLst/>
                        </a:rPr>
                        <a:t> (space and time) of an algorithm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2977433243"/>
                  </a:ext>
                </a:extLst>
              </a:tr>
              <a:tr h="39752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 Choose the best algorithm 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&amp; Demonstrate a familiarity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 with major algorithms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Decide whether it is worth coding this algorithm or find another, more performant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2020740325"/>
                  </a:ext>
                </a:extLst>
              </a:tr>
              <a:tr h="38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Comparing different algorithms to solve a problem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2200866283"/>
                  </a:ext>
                </a:extLst>
              </a:tr>
              <a:tr h="44305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Apply important algorithmic 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/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design paradigms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Describe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the Divide-And-Conquer paradigm </a:t>
                      </a:r>
                      <a:r>
                        <a:rPr lang="en-US" sz="1600" dirty="0">
                          <a:effectLst/>
                        </a:rPr>
                        <a:t>and explain when an </a:t>
                      </a:r>
                      <a:r>
                        <a:rPr lang="en-US" sz="1600" dirty="0" smtClean="0">
                          <a:effectLst/>
                        </a:rPr>
                        <a:t>algorithmic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design </a:t>
                      </a:r>
                      <a:r>
                        <a:rPr lang="en-US" sz="1600" dirty="0">
                          <a:effectLst/>
                        </a:rPr>
                        <a:t>situation calls for it.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951859718"/>
                  </a:ext>
                </a:extLst>
              </a:tr>
              <a:tr h="3649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Describe the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Dynamic-Programming paradigm</a:t>
                      </a:r>
                      <a:r>
                        <a:rPr lang="en-US" sz="1600" dirty="0">
                          <a:effectLst/>
                        </a:rPr>
                        <a:t> and explain when an algorithmic 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design </a:t>
                      </a:r>
                      <a:r>
                        <a:rPr lang="en-US" sz="1600" dirty="0">
                          <a:effectLst/>
                        </a:rPr>
                        <a:t>situation calls for it.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2064007822"/>
                  </a:ext>
                </a:extLst>
              </a:tr>
              <a:tr h="443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Describe the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Greedy paradigm </a:t>
                      </a:r>
                      <a:r>
                        <a:rPr lang="en-US" sz="1600" dirty="0">
                          <a:effectLst/>
                        </a:rPr>
                        <a:t>and explain when an algorithmic 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design </a:t>
                      </a:r>
                      <a:r>
                        <a:rPr lang="en-US" sz="1600" dirty="0">
                          <a:effectLst/>
                        </a:rPr>
                        <a:t>situation calls for it.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4229340111"/>
                  </a:ext>
                </a:extLst>
              </a:tr>
              <a:tr h="795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Explain what an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approximation algorithm</a:t>
                      </a:r>
                      <a:r>
                        <a:rPr lang="en-US" sz="1600" dirty="0">
                          <a:effectLst/>
                        </a:rPr>
                        <a:t> is, and the benefit of using 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approximation </a:t>
                      </a:r>
                      <a:r>
                        <a:rPr lang="en-US" sz="1600" dirty="0">
                          <a:effectLst/>
                        </a:rPr>
                        <a:t>algorithms. Be familiar with some approximation algorithms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1278598670"/>
                  </a:ext>
                </a:extLst>
              </a:tr>
              <a:tr h="397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Explain the different ways to design a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randomized algorithm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3589386362"/>
                  </a:ext>
                </a:extLst>
              </a:tr>
              <a:tr h="2985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Graph algorithms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Explain the major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graph algorithms </a:t>
                      </a:r>
                      <a:r>
                        <a:rPr lang="en-US" sz="1600" dirty="0">
                          <a:effectLst/>
                        </a:rPr>
                        <a:t>and their analyses.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710523592"/>
                  </a:ext>
                </a:extLst>
              </a:tr>
              <a:tr h="2985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Design specific algorithms on sparse very large graphs.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7593" marR="67593" marT="0" marB="0" anchor="b"/>
                </a:tc>
                <a:extLst>
                  <a:ext uri="{0D108BD9-81ED-4DB2-BD59-A6C34878D82A}">
                    <a16:rowId xmlns:a16="http://schemas.microsoft.com/office/drawing/2014/main" val="2622263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17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80" y="6459793"/>
            <a:ext cx="11674136" cy="361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Ref:  https</a:t>
            </a:r>
            <a:r>
              <a:rPr lang="en-US" sz="1400" dirty="0"/>
              <a:t>://www.bigocheatsheet.com/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4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3200" dirty="0" smtClean="0"/>
              <a:t>What about </a:t>
            </a:r>
            <a:r>
              <a:rPr lang="en-US" sz="3200" dirty="0"/>
              <a:t>big O notation </a:t>
            </a:r>
            <a:r>
              <a:rPr lang="en-US" sz="3200" dirty="0" smtClean="0"/>
              <a:t>with (Hard) Real time Systems </a:t>
            </a:r>
            <a:r>
              <a:rPr lang="en-US" sz="3200" dirty="0" smtClean="0"/>
              <a:t>algorithms ?</a:t>
            </a:r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The big O notation is valid with Machine learning and Deep learning </a:t>
            </a:r>
            <a:r>
              <a:rPr lang="en-US" sz="3200" dirty="0" smtClean="0"/>
              <a:t>algorithms</a:t>
            </a:r>
            <a:r>
              <a:rPr lang="en-US" sz="3200" dirty="0"/>
              <a:t> </a:t>
            </a:r>
            <a:r>
              <a:rPr lang="en-US" sz="3200" dirty="0" smtClean="0"/>
              <a:t>?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920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dirty="0" smtClean="0">
                <a:solidFill>
                  <a:schemeClr val="accent1">
                    <a:satMod val="150000"/>
                  </a:schemeClr>
                </a:solidFill>
              </a:rPr>
              <a:t>Recursive Factorial</a:t>
            </a:r>
            <a:endParaRPr lang="en-CA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1881188" y="4286251"/>
            <a:ext cx="8229600" cy="2043113"/>
          </a:xfrm>
        </p:spPr>
        <p:txBody>
          <a:bodyPr>
            <a:normAutofit lnSpcReduction="10000"/>
          </a:bodyPr>
          <a:lstStyle/>
          <a:p>
            <a:r>
              <a:rPr lang="en-CA" sz="2800" dirty="0"/>
              <a:t>Prove, using induction that the algorithm returns the values</a:t>
            </a:r>
          </a:p>
          <a:p>
            <a:pPr lvl="1"/>
            <a:r>
              <a:rPr lang="en-CA" b="1" dirty="0"/>
              <a:t>fact</a:t>
            </a:r>
            <a:r>
              <a:rPr lang="en-CA" dirty="0"/>
              <a:t>(0) = 0! =1</a:t>
            </a:r>
          </a:p>
          <a:p>
            <a:pPr lvl="1"/>
            <a:r>
              <a:rPr lang="en-CA" b="1" dirty="0"/>
              <a:t>fact</a:t>
            </a:r>
            <a:r>
              <a:rPr lang="en-CA" dirty="0"/>
              <a:t>(n) = </a:t>
            </a:r>
            <a:r>
              <a:rPr lang="en-CA" b="1" dirty="0"/>
              <a:t>n</a:t>
            </a:r>
            <a:r>
              <a:rPr lang="en-CA" dirty="0"/>
              <a:t>! = </a:t>
            </a:r>
            <a:r>
              <a:rPr lang="en-CA" b="1" dirty="0"/>
              <a:t>n</a:t>
            </a:r>
            <a:r>
              <a:rPr lang="en-CA" dirty="0"/>
              <a:t> * (</a:t>
            </a:r>
            <a:r>
              <a:rPr lang="en-CA" b="1" dirty="0"/>
              <a:t>n</a:t>
            </a:r>
            <a:r>
              <a:rPr lang="en-CA" dirty="0"/>
              <a:t> – 1) * … * 1 if </a:t>
            </a:r>
            <a:r>
              <a:rPr lang="en-CA" b="1" dirty="0"/>
              <a:t>n</a:t>
            </a:r>
            <a:r>
              <a:rPr lang="en-CA" dirty="0"/>
              <a:t> &gt; 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John Edgar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02A2E0-AA87-4FEE-8C16-F84D489EEABA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67126" y="1857376"/>
            <a:ext cx="4786313" cy="2246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defTabSz="517525">
              <a:defRPr/>
            </a:pPr>
            <a:r>
              <a:rPr lang="en-US" sz="2000" b="1" dirty="0" err="1">
                <a:solidFill>
                  <a:srgbClr val="A50021"/>
                </a:solidFill>
                <a:latin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</a:rPr>
              <a:t> fact (</a:t>
            </a:r>
            <a:r>
              <a:rPr lang="en-US" sz="2000" b="1" dirty="0" err="1">
                <a:solidFill>
                  <a:srgbClr val="A50021"/>
                </a:solidFill>
                <a:latin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</a:rPr>
              <a:t> x){</a:t>
            </a:r>
          </a:p>
          <a:p>
            <a:pPr defTabSz="517525">
              <a:defRPr/>
            </a:pPr>
            <a:r>
              <a:rPr lang="en-US" sz="2000" b="1" dirty="0">
                <a:latin typeface="Courier New" pitchFamily="49" charset="0"/>
              </a:rPr>
              <a:t>	</a:t>
            </a:r>
            <a:r>
              <a:rPr lang="en-US" sz="2000" b="1" dirty="0">
                <a:solidFill>
                  <a:srgbClr val="A50021"/>
                </a:solidFill>
                <a:latin typeface="Courier New" pitchFamily="49" charset="0"/>
              </a:rPr>
              <a:t>if</a:t>
            </a:r>
            <a:r>
              <a:rPr lang="en-US" sz="2000" b="1" dirty="0">
                <a:latin typeface="Courier New" pitchFamily="49" charset="0"/>
              </a:rPr>
              <a:t> (x == 0){</a:t>
            </a:r>
          </a:p>
          <a:p>
            <a:pPr defTabSz="517525">
              <a:defRPr/>
            </a:pPr>
            <a:r>
              <a:rPr lang="en-US" sz="2000" b="1" dirty="0">
                <a:latin typeface="Courier New" pitchFamily="49" charset="0"/>
              </a:rPr>
              <a:t>		</a:t>
            </a:r>
            <a:r>
              <a:rPr lang="en-US" sz="2000" b="1" dirty="0">
                <a:solidFill>
                  <a:srgbClr val="A50021"/>
                </a:solidFill>
                <a:latin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</a:rPr>
              <a:t> 1; </a:t>
            </a:r>
          </a:p>
          <a:p>
            <a:pPr defTabSz="517525">
              <a:defRPr/>
            </a:pPr>
            <a:r>
              <a:rPr lang="en-US" sz="2000" b="1" dirty="0">
                <a:latin typeface="Courier New" pitchFamily="49" charset="0"/>
              </a:rPr>
              <a:t>	} </a:t>
            </a:r>
            <a:r>
              <a:rPr lang="en-US" sz="2000" b="1" dirty="0">
                <a:solidFill>
                  <a:srgbClr val="A50021"/>
                </a:solidFill>
                <a:latin typeface="Courier New" pitchFamily="49" charset="0"/>
              </a:rPr>
              <a:t>else</a:t>
            </a:r>
          </a:p>
          <a:p>
            <a:pPr defTabSz="517525">
              <a:defRPr/>
            </a:pPr>
            <a:r>
              <a:rPr lang="en-US" sz="2000" b="1" dirty="0">
                <a:latin typeface="Courier New" pitchFamily="49" charset="0"/>
              </a:rPr>
              <a:t> 		</a:t>
            </a:r>
            <a:r>
              <a:rPr lang="en-US" sz="2000" b="1" dirty="0">
                <a:solidFill>
                  <a:srgbClr val="A50021"/>
                </a:solidFill>
                <a:latin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</a:rPr>
              <a:t> n * fact(n – 1);</a:t>
            </a:r>
          </a:p>
          <a:p>
            <a:pPr defTabSz="517525">
              <a:defRPr/>
            </a:pPr>
            <a:r>
              <a:rPr lang="en-US" sz="2000" b="1" dirty="0">
                <a:latin typeface="Courier New" pitchFamily="49" charset="0"/>
              </a:rPr>
              <a:t>	}</a:t>
            </a:r>
          </a:p>
          <a:p>
            <a:pPr defTabSz="517525">
              <a:defRPr/>
            </a:pPr>
            <a:r>
              <a:rPr lang="en-US" sz="2000" b="1" dirty="0">
                <a:latin typeface="Courier New" pitchFamily="49" charset="0"/>
              </a:rPr>
              <a:t>}</a:t>
            </a:r>
          </a:p>
        </p:txBody>
      </p:sp>
      <p:sp>
        <p:nvSpPr>
          <p:cNvPr id="34823" name="TextBox 13"/>
          <p:cNvSpPr txBox="1">
            <a:spLocks noChangeArrowheads="1"/>
          </p:cNvSpPr>
          <p:nvPr/>
        </p:nvSpPr>
        <p:spPr bwMode="auto">
          <a:xfrm>
            <a:off x="9772651" y="1500189"/>
            <a:ext cx="7360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accent1"/>
                </a:solidFill>
                <a:latin typeface="Bodoni MT Black" pitchFamily="18" charset="0"/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64669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7330-7DDA-4D51-BA4A-E0D03DD8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610B6-0D57-4C54-AB6C-BC449EAB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Grid with sections, from top to bottom: machine code, globals, heap (with arrow pointing downward), stack (with arrow pointing upward)">
            <a:extLst>
              <a:ext uri="{FF2B5EF4-FFF2-40B4-BE49-F238E27FC236}">
                <a16:creationId xmlns:a16="http://schemas.microsoft.com/office/drawing/2014/main" id="{B488E666-52BA-4790-AA5D-F2AC6F9E9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94" y="1239478"/>
            <a:ext cx="3265209" cy="55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24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AFFB0-6AE3-49D1-955C-5105EDD77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6A21-D5A7-49E9-B895-737BFDB00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51F808-3AEB-4C87-B71E-8144A9378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87247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5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1610-8FE6-4334-8F51-A80277AC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B5F94-BCB9-49CB-A110-578D6D21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ED7EF22-3D61-4CE4-974B-1E3A5981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E44C-E960-4B09-8D8B-4EA93DB4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260D-1D40-4DE9-BC71-2B4C4CC91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434D4B-63FA-4C48-829A-A0FE315D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020A-8FE1-447B-9103-3AEB7F30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2DB44-DE1B-488B-A761-D396AEDF3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C51429-C95E-44A5-902D-72116DDA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76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487A-908E-40E4-814E-EE1313ED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9D86-0A9C-4522-96B5-81287B17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F28CA4E-4079-4386-B0E2-81D34A283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0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2AA8-F435-411F-81A1-C7C74534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4F608-D678-40C9-A928-7D824391D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92F3DA-0D1B-463D-BDF0-96634F24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44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7AD8-313D-4540-9C7C-F0E9E2DF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3A30-1CCA-4EBE-8D2C-DF0579337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Factors that affects program performance:</a:t>
            </a:r>
          </a:p>
          <a:p>
            <a:pPr lvl="1"/>
            <a:r>
              <a:rPr lang="en-US" sz="2800" dirty="0"/>
              <a:t>Hardware</a:t>
            </a:r>
          </a:p>
          <a:p>
            <a:pPr lvl="1"/>
            <a:r>
              <a:rPr lang="en-US" sz="2800" dirty="0"/>
              <a:t>Compilers</a:t>
            </a:r>
          </a:p>
          <a:p>
            <a:pPr lvl="1"/>
            <a:r>
              <a:rPr lang="en-US" sz="2800" dirty="0"/>
              <a:t>Programming Language</a:t>
            </a:r>
          </a:p>
          <a:p>
            <a:pPr lvl="1"/>
            <a:r>
              <a:rPr lang="en-US" sz="2800" dirty="0"/>
              <a:t>Operating Systems</a:t>
            </a:r>
          </a:p>
          <a:p>
            <a:pPr lvl="1"/>
            <a:r>
              <a:rPr lang="en-US" sz="2800" dirty="0"/>
              <a:t>Data structures </a:t>
            </a:r>
          </a:p>
          <a:p>
            <a:pPr lvl="1"/>
            <a:r>
              <a:rPr lang="en-US" sz="4000" b="1" dirty="0">
                <a:solidFill>
                  <a:srgbClr val="00B050"/>
                </a:solidFill>
              </a:rPr>
              <a:t>Algorithms</a:t>
            </a:r>
          </a:p>
          <a:p>
            <a:pPr lvl="1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4778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9E7C-D2EA-4DE5-AFF1-D159AD67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DEC07-E1D8-4EF4-B500-81667E23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33ED368-418B-4C26-B252-73559B9B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4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E94071-3FB3-400B-809C-2DEB965A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22225">
                  <a:solidFill>
                    <a:srgbClr val="5B9BD5">
                      <a:lumMod val="50000"/>
                    </a:srgbClr>
                  </a:solidFill>
                  <a:prstDash val="solid"/>
                </a:ln>
                <a:solidFill>
                  <a:srgbClr val="5B9BD5">
                    <a:lumMod val="50000"/>
                  </a:srgbClr>
                </a:solidFill>
              </a:rPr>
              <a:t>Textbooks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B16834-E528-4DE7-BB01-2706BDAE2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Illuminated ,</a:t>
            </a:r>
            <a:r>
              <a:rPr lang="en-US" sz="2800" dirty="0"/>
              <a:t> Tim </a:t>
            </a:r>
            <a:r>
              <a:rPr lang="en-US" sz="2800" dirty="0" err="1"/>
              <a:t>Roughgarden</a:t>
            </a:r>
            <a:r>
              <a:rPr lang="en-US" sz="2800" dirty="0"/>
              <a:t>:</a:t>
            </a:r>
            <a:endParaRPr lang="en-US" dirty="0"/>
          </a:p>
          <a:p>
            <a:pPr lvl="1"/>
            <a:r>
              <a:rPr lang="en-US" sz="2000" dirty="0"/>
              <a:t>Part 1: The Basics (September 2017).</a:t>
            </a:r>
          </a:p>
          <a:p>
            <a:pPr lvl="1"/>
            <a:r>
              <a:rPr lang="en-US" sz="2000" dirty="0"/>
              <a:t>Part 2: Graph Algorithms and Data Structures (August 2018) </a:t>
            </a:r>
          </a:p>
          <a:p>
            <a:pPr lvl="1"/>
            <a:r>
              <a:rPr lang="en-US" sz="2000" dirty="0"/>
              <a:t>Part 3: Greedy Algorithms and Dynamic Programming (May 2019)</a:t>
            </a:r>
          </a:p>
          <a:p>
            <a:pPr lvl="1"/>
            <a:r>
              <a:rPr lang="en-US" sz="2000" dirty="0"/>
              <a:t>Part 4: Algorithms for NP-Hard Problems 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  <a:latin typeface="Amazon Ember"/>
              </a:rPr>
              <a:t>July 16, 2020)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http://algorithmsilluminated.org/</a:t>
            </a:r>
            <a:endParaRPr lang="en-US" dirty="0">
              <a:solidFill>
                <a:schemeClr val="tx1"/>
              </a:solidFill>
              <a:latin typeface="Amazon Ember"/>
            </a:endParaRPr>
          </a:p>
          <a:p>
            <a:pPr lvl="1"/>
            <a:endParaRPr lang="en-US" dirty="0">
              <a:solidFill>
                <a:schemeClr val="tx1"/>
              </a:solidFill>
              <a:latin typeface="Amazon Ember"/>
            </a:endParaRPr>
          </a:p>
          <a:p>
            <a:pPr lvl="1"/>
            <a:endParaRPr lang="en-US" dirty="0">
              <a:solidFill>
                <a:schemeClr val="tx1"/>
              </a:solidFill>
              <a:latin typeface="Amazon Ember"/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3AB014-3132-4E0A-8FDB-24A87479E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98" y="4173523"/>
            <a:ext cx="2057400" cy="247650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5D6C88-BA37-4B42-A073-A0EBF5FD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32" y="4173523"/>
            <a:ext cx="2057400" cy="247650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0B63F1-8307-4F3D-9E49-03C9CEC02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66" y="4173523"/>
            <a:ext cx="2057400" cy="247650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8E179A5-3CB9-4352-A2B5-5965163C4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4173523"/>
            <a:ext cx="2057400" cy="247650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7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22225">
                  <a:solidFill>
                    <a:srgbClr val="5B9BD5">
                      <a:lumMod val="50000"/>
                    </a:srgbClr>
                  </a:solidFill>
                  <a:prstDash val="solid"/>
                </a:ln>
                <a:solidFill>
                  <a:srgbClr val="5B9BD5">
                    <a:lumMod val="50000"/>
                  </a:srgbClr>
                </a:solidFill>
              </a:rPr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lnSpc>
                <a:spcPct val="90000"/>
              </a:lnSpc>
              <a:spcBef>
                <a:spcPts val="1800"/>
              </a:spcBef>
              <a:buClr>
                <a:prstClr val="black"/>
              </a:buClr>
              <a:buSzTx/>
              <a:buNone/>
            </a:pPr>
            <a:r>
              <a:rPr lang="en-US" sz="2400" dirty="0">
                <a:solidFill>
                  <a:prstClr val="black"/>
                </a:solidFill>
                <a:latin typeface="Georgia" panose="02040502050405020303"/>
                <a:cs typeface="+mn-cs"/>
              </a:rPr>
              <a:t>Introduction to Algorithms</a:t>
            </a:r>
          </a:p>
          <a:p>
            <a:pPr marL="0" lvl="0" indent="0" defTabSz="914400">
              <a:lnSpc>
                <a:spcPct val="90000"/>
              </a:lnSpc>
              <a:spcBef>
                <a:spcPts val="1800"/>
              </a:spcBef>
              <a:buClr>
                <a:prstClr val="black"/>
              </a:buClr>
              <a:buSzTx/>
              <a:buNone/>
            </a:pPr>
            <a:r>
              <a:rPr lang="en-US" sz="2400" dirty="0">
                <a:solidFill>
                  <a:prstClr val="black"/>
                </a:solidFill>
                <a:latin typeface="Georgia" panose="02040502050405020303"/>
                <a:cs typeface="+mn-cs"/>
              </a:rPr>
              <a:t> 3rd edition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Georgia" panose="02040502050405020303"/>
                <a:cs typeface="+mn-cs"/>
              </a:rPr>
              <a:t>By: 	Thomas H. </a:t>
            </a:r>
            <a:r>
              <a:rPr lang="en-US" sz="2400" dirty="0" err="1">
                <a:solidFill>
                  <a:prstClr val="black"/>
                </a:solidFill>
                <a:latin typeface="Georgia" panose="02040502050405020303"/>
                <a:cs typeface="+mn-cs"/>
              </a:rPr>
              <a:t>Cormen</a:t>
            </a:r>
            <a:r>
              <a:rPr lang="en-US" sz="2400" dirty="0">
                <a:solidFill>
                  <a:prstClr val="black"/>
                </a:solidFill>
                <a:latin typeface="Georgia" panose="02040502050405020303"/>
                <a:cs typeface="+mn-cs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Georgia" panose="02040502050405020303"/>
                <a:cs typeface="+mn-cs"/>
              </a:rPr>
              <a:t>	Charles E. </a:t>
            </a:r>
            <a:r>
              <a:rPr lang="en-US" sz="2400" dirty="0" err="1">
                <a:solidFill>
                  <a:prstClr val="black"/>
                </a:solidFill>
                <a:latin typeface="Georgia" panose="02040502050405020303"/>
                <a:cs typeface="+mn-cs"/>
              </a:rPr>
              <a:t>Leiserson</a:t>
            </a:r>
            <a:r>
              <a:rPr lang="en-US" sz="2400" dirty="0">
                <a:solidFill>
                  <a:prstClr val="black"/>
                </a:solidFill>
                <a:latin typeface="Georgia" panose="02040502050405020303"/>
                <a:cs typeface="+mn-cs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Georgia" panose="02040502050405020303"/>
                <a:cs typeface="+mn-cs"/>
              </a:rPr>
              <a:t>	Ronald L. </a:t>
            </a:r>
            <a:r>
              <a:rPr lang="en-US" sz="2400" dirty="0" err="1">
                <a:solidFill>
                  <a:prstClr val="black"/>
                </a:solidFill>
                <a:latin typeface="Georgia" panose="02040502050405020303"/>
                <a:cs typeface="+mn-cs"/>
              </a:rPr>
              <a:t>Rivest</a:t>
            </a:r>
            <a:r>
              <a:rPr lang="en-US" sz="2400" dirty="0">
                <a:solidFill>
                  <a:prstClr val="black"/>
                </a:solidFill>
                <a:latin typeface="Georgia" panose="02040502050405020303"/>
                <a:cs typeface="+mn-cs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Georgia" panose="02040502050405020303"/>
                <a:cs typeface="+mn-cs"/>
              </a:rPr>
              <a:t>	Clifford Stein</a:t>
            </a:r>
          </a:p>
          <a:p>
            <a:pPr marL="0" lvl="0" indent="0" defTabSz="914400">
              <a:lnSpc>
                <a:spcPct val="90000"/>
              </a:lnSpc>
              <a:spcBef>
                <a:spcPts val="1800"/>
              </a:spcBef>
              <a:buClr>
                <a:prstClr val="black"/>
              </a:buClr>
              <a:buSzTx/>
              <a:buNone/>
            </a:pPr>
            <a:r>
              <a:rPr lang="en-US" sz="2400" dirty="0">
                <a:solidFill>
                  <a:prstClr val="black"/>
                </a:solidFill>
                <a:latin typeface="Georgia" panose="02040502050405020303"/>
                <a:cs typeface="+mn-cs"/>
              </a:rPr>
              <a:t>Published by The MIT Press, 2009</a:t>
            </a:r>
          </a:p>
          <a:p>
            <a:pPr marL="0" lvl="0" indent="0" defTabSz="914400">
              <a:lnSpc>
                <a:spcPct val="90000"/>
              </a:lnSpc>
              <a:spcBef>
                <a:spcPts val="1800"/>
              </a:spcBef>
              <a:buClr>
                <a:prstClr val="black"/>
              </a:buClr>
              <a:buSzTx/>
              <a:buNone/>
            </a:pPr>
            <a:endParaRPr lang="en-US" sz="2400" dirty="0">
              <a:solidFill>
                <a:prstClr val="black"/>
              </a:solidFill>
              <a:latin typeface="Georgia" panose="02040502050405020303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00" y="1433745"/>
            <a:ext cx="4064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30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17" y="136524"/>
            <a:ext cx="12020365" cy="715731"/>
          </a:xfrm>
        </p:spPr>
        <p:txBody>
          <a:bodyPr/>
          <a:lstStyle/>
          <a:p>
            <a:r>
              <a:rPr lang="en-US" dirty="0">
                <a:ln w="22225">
                  <a:solidFill>
                    <a:srgbClr val="5B9BD5">
                      <a:lumMod val="50000"/>
                    </a:srgbClr>
                  </a:solidFill>
                  <a:prstDash val="solid"/>
                </a:ln>
                <a:solidFill>
                  <a:srgbClr val="5B9BD5">
                    <a:lumMod val="50000"/>
                  </a:srgbClr>
                </a:solidFill>
              </a:rPr>
              <a:t>Recommended Video 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Font typeface="+mj-lt"/>
              <a:buAutoNum type="arabicParenR"/>
            </a:pPr>
            <a:r>
              <a:rPr lang="en-US" sz="2200" dirty="0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</a:rPr>
              <a:t>MIT </a:t>
            </a: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r>
              <a:rPr lang="en-US" sz="2200" dirty="0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</a:rPr>
              <a:t>“</a:t>
            </a:r>
            <a:r>
              <a:rPr lang="en-US" sz="2400" dirty="0"/>
              <a:t>Introduction to Algorithms</a:t>
            </a:r>
            <a:r>
              <a:rPr lang="en-US" sz="2200" dirty="0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</a:rPr>
              <a:t>”</a:t>
            </a: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r>
              <a:rPr lang="en-US" sz="2200" dirty="0">
                <a:solidFill>
                  <a:prstClr val="black"/>
                </a:solidFill>
                <a:latin typeface="Georgia" panose="02040502050405020303"/>
                <a:cs typeface="+mn-cs"/>
              </a:rPr>
              <a:t>Prof. Erik </a:t>
            </a:r>
            <a:r>
              <a:rPr lang="en-US" sz="2200" dirty="0" err="1">
                <a:solidFill>
                  <a:prstClr val="black"/>
                </a:solidFill>
                <a:latin typeface="Georgia" panose="02040502050405020303"/>
                <a:cs typeface="+mn-cs"/>
              </a:rPr>
              <a:t>Demaine,Prof</a:t>
            </a:r>
            <a:r>
              <a:rPr lang="en-US" sz="2200" dirty="0">
                <a:solidFill>
                  <a:prstClr val="black"/>
                </a:solidFill>
                <a:latin typeface="Georgia" panose="02040502050405020303"/>
                <a:cs typeface="+mn-cs"/>
              </a:rPr>
              <a:t>. </a:t>
            </a:r>
            <a:r>
              <a:rPr lang="en-US" sz="2200" dirty="0" err="1">
                <a:solidFill>
                  <a:prstClr val="black"/>
                </a:solidFill>
                <a:latin typeface="Georgia" panose="02040502050405020303"/>
                <a:cs typeface="+mn-cs"/>
              </a:rPr>
              <a:t>Srini</a:t>
            </a:r>
            <a:r>
              <a:rPr lang="en-US" sz="2200" dirty="0">
                <a:solidFill>
                  <a:prstClr val="black"/>
                </a:solidFill>
                <a:latin typeface="Georgia" panose="02040502050405020303"/>
                <a:cs typeface="+mn-cs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Georgia" panose="02040502050405020303"/>
                <a:cs typeface="+mn-cs"/>
              </a:rPr>
              <a:t>Devadas</a:t>
            </a:r>
            <a:endParaRPr lang="en-US" sz="2200" dirty="0">
              <a:solidFill>
                <a:prstClr val="black"/>
              </a:solidFill>
              <a:latin typeface="Georgia" panose="02040502050405020303"/>
              <a:cs typeface="+mn-cs"/>
            </a:endParaRP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r>
              <a:rPr lang="en-US" sz="1600" dirty="0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  <a:hlinkClick r:id="rId3"/>
              </a:rPr>
              <a:t>https://ocw.mit.edu/courses/electrical-engineering-and-computer-science/6-006-introduction-to-algorithms-fall-2011/</a:t>
            </a:r>
            <a:endParaRPr lang="en-US" sz="1600" dirty="0">
              <a:solidFill>
                <a:srgbClr val="E7E6E6">
                  <a:lumMod val="10000"/>
                </a:srgbClr>
              </a:solidFill>
              <a:latin typeface="Georgia" panose="02040502050405020303"/>
              <a:cs typeface="+mn-cs"/>
            </a:endParaRP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endParaRPr lang="en-US" sz="2200" dirty="0">
              <a:solidFill>
                <a:srgbClr val="E7E6E6">
                  <a:lumMod val="10000"/>
                </a:srgbClr>
              </a:solidFill>
              <a:latin typeface="Georgia" panose="02040502050405020303"/>
              <a:cs typeface="+mn-cs"/>
            </a:endParaRP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r>
              <a:rPr lang="en-US" sz="2200" dirty="0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</a:rPr>
              <a:t>2) MIT </a:t>
            </a: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r>
              <a:rPr lang="en-US" sz="2200" dirty="0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</a:rPr>
              <a:t>“Introduction to Algorithms”</a:t>
            </a: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r>
              <a:rPr lang="en-US" sz="2200" dirty="0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</a:rPr>
              <a:t>Prof. Charles </a:t>
            </a:r>
            <a:r>
              <a:rPr lang="en-US" sz="2200" dirty="0" err="1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</a:rPr>
              <a:t>Leiserson</a:t>
            </a:r>
            <a:endParaRPr lang="en-US" sz="2200" dirty="0">
              <a:solidFill>
                <a:srgbClr val="E7E6E6">
                  <a:lumMod val="10000"/>
                </a:srgbClr>
              </a:solidFill>
              <a:latin typeface="Georgia" panose="02040502050405020303"/>
              <a:cs typeface="+mn-cs"/>
            </a:endParaRP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r>
              <a:rPr lang="en-US" sz="1600" dirty="0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  <a:hlinkClick r:id="rId4"/>
              </a:rPr>
              <a:t>https://ocw.mit.edu/courses/electrical-engineering-and-computer-science/6-046j-introduction-to-algorithms-sma-5503-fall-2005/</a:t>
            </a:r>
            <a:endParaRPr lang="en-US" sz="1600" dirty="0">
              <a:solidFill>
                <a:srgbClr val="E7E6E6">
                  <a:lumMod val="10000"/>
                </a:srgbClr>
              </a:solidFill>
              <a:latin typeface="Georgia" panose="02040502050405020303"/>
              <a:cs typeface="+mn-cs"/>
            </a:endParaRP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endParaRPr lang="en-US" sz="2200" dirty="0">
              <a:solidFill>
                <a:srgbClr val="E7E6E6">
                  <a:lumMod val="10000"/>
                </a:srgbClr>
              </a:solidFill>
              <a:latin typeface="Georgia" panose="02040502050405020303"/>
              <a:cs typeface="+mn-cs"/>
            </a:endParaRP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r>
              <a:rPr lang="en-US" sz="2200" dirty="0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</a:rPr>
              <a:t>3) Stanford-</a:t>
            </a:r>
            <a:r>
              <a:rPr lang="en-US" sz="2200" dirty="0" err="1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</a:rPr>
              <a:t>Coursera</a:t>
            </a:r>
            <a:endParaRPr lang="en-US" sz="2200" dirty="0">
              <a:solidFill>
                <a:srgbClr val="E7E6E6">
                  <a:lumMod val="10000"/>
                </a:srgbClr>
              </a:solidFill>
              <a:latin typeface="Georgia" panose="02040502050405020303"/>
              <a:cs typeface="+mn-cs"/>
            </a:endParaRP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r>
              <a:rPr lang="en-US" sz="2200" dirty="0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</a:rPr>
              <a:t>“</a:t>
            </a:r>
            <a:r>
              <a:rPr lang="en-US" sz="2200" dirty="0">
                <a:solidFill>
                  <a:prstClr val="black"/>
                </a:solidFill>
                <a:latin typeface="Georgia" panose="02040502050405020303"/>
                <a:cs typeface="+mn-cs"/>
              </a:rPr>
              <a:t>Algorithm Specialization”</a:t>
            </a: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r>
              <a:rPr lang="en-US" sz="2200" dirty="0">
                <a:solidFill>
                  <a:prstClr val="black"/>
                </a:solidFill>
                <a:latin typeface="Georgia" panose="02040502050405020303"/>
                <a:cs typeface="+mn-cs"/>
              </a:rPr>
              <a:t> Tim </a:t>
            </a:r>
            <a:r>
              <a:rPr lang="en-US" sz="2200" dirty="0" err="1">
                <a:solidFill>
                  <a:prstClr val="black"/>
                </a:solidFill>
                <a:latin typeface="Georgia" panose="02040502050405020303"/>
                <a:cs typeface="+mn-cs"/>
              </a:rPr>
              <a:t>Roughgarden</a:t>
            </a:r>
            <a:endParaRPr lang="en-US" sz="2200" dirty="0">
              <a:solidFill>
                <a:prstClr val="black"/>
              </a:solidFill>
              <a:latin typeface="Georgia" panose="02040502050405020303"/>
              <a:cs typeface="+mn-cs"/>
            </a:endParaRP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r>
              <a:rPr lang="en-US" sz="1600" b="0" dirty="0">
                <a:solidFill>
                  <a:srgbClr val="E7E6E6">
                    <a:lumMod val="10000"/>
                  </a:srgbClr>
                </a:solidFill>
                <a:latin typeface="Georgia" panose="02040502050405020303"/>
                <a:cs typeface="+mn-cs"/>
                <a:hlinkClick r:id="rId5"/>
              </a:rPr>
              <a:t>https://www.coursera.org/specializations/algorithms</a:t>
            </a:r>
            <a:endParaRPr lang="en-US" sz="1600" b="0" dirty="0">
              <a:solidFill>
                <a:srgbClr val="E7E6E6">
                  <a:lumMod val="10000"/>
                </a:srgbClr>
              </a:solidFill>
              <a:latin typeface="Georgia" panose="02040502050405020303"/>
              <a:cs typeface="+mn-cs"/>
            </a:endParaRPr>
          </a:p>
          <a:p>
            <a:pPr marL="0" lvl="0" indent="0" defTabSz="914400">
              <a:lnSpc>
                <a:spcPct val="90000"/>
              </a:lnSpc>
              <a:spcBef>
                <a:spcPts val="600"/>
              </a:spcBef>
              <a:buClr>
                <a:prstClr val="black"/>
              </a:buClr>
              <a:buSzTx/>
              <a:buNone/>
            </a:pPr>
            <a:endParaRPr lang="en-US" sz="2200" b="0" dirty="0">
              <a:solidFill>
                <a:srgbClr val="E7E6E6">
                  <a:lumMod val="10000"/>
                </a:srgbClr>
              </a:solidFill>
              <a:latin typeface="Georgia" panose="02040502050405020303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164D-D718-45C3-A95F-A04D8EE7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22225">
                  <a:solidFill>
                    <a:srgbClr val="5B9BD5">
                      <a:lumMod val="50000"/>
                    </a:srgbClr>
                  </a:solidFill>
                  <a:prstDash val="solid"/>
                </a:ln>
                <a:solidFill>
                  <a:srgbClr val="5B9BD5">
                    <a:lumMod val="50000"/>
                  </a:srgbClr>
                </a:solidFill>
              </a:rPr>
              <a:t>Recommended Video Lectures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0DBB3-928E-4521-BF4C-28C2349B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4) UC San Diego and National Research University. </a:t>
            </a:r>
          </a:p>
          <a:p>
            <a:pPr marL="0" indent="0">
              <a:buNone/>
            </a:pPr>
            <a:r>
              <a:rPr lang="en-US" sz="2400" dirty="0"/>
              <a:t>      “Data Structures and Algorithms Specialization”</a:t>
            </a:r>
          </a:p>
          <a:p>
            <a:pPr marL="457200" lvl="1" indent="0">
              <a:buNone/>
            </a:pPr>
            <a:r>
              <a:rPr lang="en-US" sz="1600" dirty="0">
                <a:hlinkClick r:id="rId2"/>
              </a:rPr>
              <a:t>https://www.edx.org/micromasters/ucsandiegox-algorithms-and-data-structures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>
                <a:hlinkClick r:id="rId3"/>
              </a:rPr>
              <a:t>https://www.coursera.org/specializations/data-structures-algorithms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5) </a:t>
            </a:r>
            <a:r>
              <a:rPr lang="fr-FR" dirty="0"/>
              <a:t>Ghassan </a:t>
            </a:r>
            <a:r>
              <a:rPr lang="fr-FR" dirty="0" err="1"/>
              <a:t>Shobaki</a:t>
            </a:r>
            <a:r>
              <a:rPr lang="fr-FR" dirty="0"/>
              <a:t> Computer Science Lectures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>
                <a:hlinkClick r:id="rId4"/>
              </a:rPr>
              <a:t>https://www.youtube.com/playlist?list=PL6KMWPQP_DM8t5pQmuLlarpmVc47DVXWd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3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Algorithm </a:t>
            </a:r>
            <a:r>
              <a:rPr lang="en-US" sz="4000" dirty="0"/>
              <a:t>design </a:t>
            </a:r>
            <a:r>
              <a:rPr lang="en-US" sz="4000" dirty="0" smtClean="0">
                <a:solidFill>
                  <a:srgbClr val="FF0000"/>
                </a:solidFill>
              </a:rPr>
              <a:t>and</a:t>
            </a:r>
            <a:r>
              <a:rPr lang="en-US" sz="4000" dirty="0" smtClean="0"/>
              <a:t> algorithm </a:t>
            </a:r>
            <a:r>
              <a:rPr lang="en-US" sz="4000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/>
              <a:t>Algorithm Design is</a:t>
            </a:r>
            <a:r>
              <a:rPr lang="en-US" dirty="0"/>
              <a:t> a specific instructions for completing a task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“algorithms </a:t>
            </a:r>
            <a:r>
              <a:rPr lang="en-US" dirty="0"/>
              <a:t>design are patterns for completing a task in an efficient </a:t>
            </a:r>
            <a:r>
              <a:rPr lang="en-US" dirty="0" smtClean="0"/>
              <a:t>way.”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Algorithms </a:t>
            </a:r>
            <a:r>
              <a:rPr lang="en-US" b="1" dirty="0"/>
              <a:t>Analysis </a:t>
            </a:r>
            <a:r>
              <a:rPr lang="en-US" b="1" dirty="0" smtClean="0"/>
              <a:t>is</a:t>
            </a:r>
            <a:r>
              <a:rPr lang="en-US" dirty="0"/>
              <a:t> the determination of the amount of resources (such as time and storage) necessary to </a:t>
            </a:r>
            <a:r>
              <a:rPr lang="en-US" dirty="0" smtClean="0"/>
              <a:t>execute the algorithm.</a:t>
            </a:r>
          </a:p>
          <a:p>
            <a:pPr marL="0" indent="0">
              <a:buNone/>
            </a:pPr>
            <a:r>
              <a:rPr lang="en-US" sz="2200" dirty="0" smtClean="0"/>
              <a:t>   “usually </a:t>
            </a:r>
            <a:r>
              <a:rPr lang="en-US" sz="2200" dirty="0"/>
              <a:t>described as (</a:t>
            </a:r>
            <a:r>
              <a:rPr lang="en-US" sz="2200" b="1" dirty="0"/>
              <a:t>time complexity</a:t>
            </a:r>
            <a:r>
              <a:rPr lang="en-US" sz="2200" dirty="0"/>
              <a:t>) </a:t>
            </a:r>
            <a:r>
              <a:rPr lang="en-US" sz="2200" dirty="0" smtClean="0"/>
              <a:t>and </a:t>
            </a:r>
            <a:r>
              <a:rPr lang="en-US" sz="2200" dirty="0"/>
              <a:t>(</a:t>
            </a:r>
            <a:r>
              <a:rPr lang="en-US" sz="2200" b="1" dirty="0"/>
              <a:t>space complexity</a:t>
            </a:r>
            <a:r>
              <a:rPr lang="en-US" sz="2200" dirty="0"/>
              <a:t>) of an </a:t>
            </a:r>
            <a:r>
              <a:rPr lang="en-US" sz="2200" dirty="0" smtClean="0"/>
              <a:t>algorithm”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946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(time complexity) and (space complexity)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Time complexity</a:t>
            </a:r>
            <a:r>
              <a:rPr lang="en-US" dirty="0"/>
              <a:t> is a function describing the amount of time an algorithm takes in terms of the amount of input to the </a:t>
            </a:r>
            <a:r>
              <a:rPr lang="en-US" dirty="0" smtClean="0"/>
              <a:t>algorithm</a:t>
            </a:r>
          </a:p>
          <a:p>
            <a:endParaRPr lang="en-US" b="1" dirty="0"/>
          </a:p>
          <a:p>
            <a:r>
              <a:rPr lang="en-US" i="1" dirty="0"/>
              <a:t>Space complexity</a:t>
            </a:r>
            <a:r>
              <a:rPr lang="en-US" dirty="0"/>
              <a:t> is a function describing the amount of memory (space) an algorithm takes in terms of the amount of input to the </a:t>
            </a:r>
            <a:r>
              <a:rPr lang="en-US" dirty="0" smtClean="0"/>
              <a:t>algorithm</a:t>
            </a:r>
          </a:p>
          <a:p>
            <a:endParaRPr lang="en-US" b="1" dirty="0" smtClean="0"/>
          </a:p>
          <a:p>
            <a:r>
              <a:rPr lang="en-US" b="1" dirty="0" smtClean="0"/>
              <a:t>Big </a:t>
            </a:r>
            <a:r>
              <a:rPr lang="en-US" b="1" dirty="0"/>
              <a:t>O notation</a:t>
            </a:r>
            <a:r>
              <a:rPr lang="en-US" dirty="0"/>
              <a:t> is the most common metric for calculating time complexity.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0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 smtClean="0"/>
              <a:t>Time Complexity (Big O notation)</a:t>
            </a:r>
            <a:endParaRPr lang="en-GB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B</a:t>
            </a:r>
            <a:r>
              <a:rPr lang="en-GB" sz="2800" b="1" dirty="0" smtClean="0"/>
              <a:t>ig </a:t>
            </a:r>
            <a:r>
              <a:rPr lang="en-GB" sz="2800" b="1" dirty="0"/>
              <a:t>O notation</a:t>
            </a:r>
            <a:r>
              <a:rPr lang="en-GB" sz="2800" dirty="0"/>
              <a:t> </a:t>
            </a:r>
            <a:r>
              <a:rPr lang="en-US" sz="2800" dirty="0" smtClean="0"/>
              <a:t>describes </a:t>
            </a:r>
            <a:r>
              <a:rPr lang="en-US" sz="2800" dirty="0"/>
              <a:t>the execution time of </a:t>
            </a:r>
            <a:r>
              <a:rPr lang="en-US" sz="2800" dirty="0" smtClean="0"/>
              <a:t>the algorithm in </a:t>
            </a:r>
            <a:r>
              <a:rPr lang="en-US" sz="2800" dirty="0"/>
              <a:t>relation to the number of steps required to complete it.</a:t>
            </a:r>
          </a:p>
          <a:p>
            <a:pPr marL="0" indent="0">
              <a:buNone/>
            </a:pPr>
            <a:endParaRPr lang="en-GB" sz="2800" dirty="0" smtClean="0"/>
          </a:p>
          <a:p>
            <a:r>
              <a:rPr lang="en-GB" sz="2800" dirty="0" smtClean="0"/>
              <a:t>Usually is the </a:t>
            </a:r>
            <a:r>
              <a:rPr lang="en-GB" sz="2800" b="1" dirty="0" smtClean="0">
                <a:solidFill>
                  <a:srgbClr val="FF0000"/>
                </a:solidFill>
              </a:rPr>
              <a:t>worst case running time of an algorithm</a:t>
            </a:r>
          </a:p>
          <a:p>
            <a:endParaRPr lang="en-GB" sz="2800" b="1" dirty="0" smtClean="0">
              <a:solidFill>
                <a:srgbClr val="FF0000"/>
              </a:solidFill>
            </a:endParaRPr>
          </a:p>
          <a:p>
            <a:r>
              <a:rPr lang="en-GB" sz="2800" dirty="0" smtClean="0"/>
              <a:t>Used in computer </a:t>
            </a:r>
            <a:r>
              <a:rPr lang="en-GB" sz="2800" dirty="0"/>
              <a:t>science </a:t>
            </a:r>
            <a:r>
              <a:rPr lang="en-GB" sz="2800" dirty="0" smtClean="0"/>
              <a:t>in the </a:t>
            </a:r>
            <a:r>
              <a:rPr lang="en-GB" sz="2800" dirty="0"/>
              <a:t>analysis of </a:t>
            </a:r>
            <a:r>
              <a:rPr lang="en-GB" sz="2800" b="1" dirty="0" smtClean="0">
                <a:solidFill>
                  <a:srgbClr val="FF0000"/>
                </a:solidFill>
              </a:rPr>
              <a:t>algorithms complexity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CB0-1214-4938-BBCC-324320977B5C}" type="slidenum">
              <a:rPr lang="en-GB" altLang="en-US" smtClean="0"/>
              <a:pPr/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4944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How To Evaluate Efficiency of Programs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GOAL: to evaluate different algorithms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0" dirty="0"/>
              <a:t>Measure with a timer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0" dirty="0"/>
              <a:t>Count the </a:t>
            </a:r>
            <a:r>
              <a:rPr lang="en-US" sz="3600" b="0" dirty="0" smtClean="0"/>
              <a:t>operations</a:t>
            </a:r>
            <a:endParaRPr lang="en-US" sz="3600" b="0" dirty="0"/>
          </a:p>
        </p:txBody>
      </p:sp>
      <p:sp>
        <p:nvSpPr>
          <p:cNvPr id="6" name="Rectangle 5"/>
          <p:cNvSpPr/>
          <p:nvPr/>
        </p:nvSpPr>
        <p:spPr>
          <a:xfrm>
            <a:off x="1293494" y="6415925"/>
            <a:ext cx="6096000" cy="2385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 err="1"/>
              <a:t>Edx</a:t>
            </a:r>
            <a:r>
              <a:rPr lang="en-US" sz="1000" dirty="0"/>
              <a:t>-MIT: </a:t>
            </a:r>
            <a:r>
              <a:rPr lang="en-US" sz="900" dirty="0" err="1"/>
              <a:t>Introduction_to_Computer_Science_and_Programming_Using_Python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517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 with a timer(1)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51599" y="1272306"/>
            <a:ext cx="5063641" cy="5128496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2060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import time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b="0" dirty="0"/>
              <a:t>use time module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b="0" dirty="0"/>
              <a:t>importing means to bring in that class into your own file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2060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t0 = </a:t>
            </a:r>
            <a:r>
              <a:rPr lang="en-US" sz="2800" dirty="0" err="1">
                <a:solidFill>
                  <a:srgbClr val="002060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time.clock</a:t>
            </a:r>
            <a:r>
              <a:rPr lang="en-US" sz="2800" dirty="0">
                <a:solidFill>
                  <a:srgbClr val="002060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()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b="0" dirty="0" err="1"/>
              <a:t>Startclock</a:t>
            </a:r>
            <a:endParaRPr lang="en-US" sz="2400" b="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2060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for </a:t>
            </a:r>
            <a:r>
              <a:rPr lang="en-US" sz="2800" dirty="0" err="1">
                <a:solidFill>
                  <a:srgbClr val="002060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solidFill>
                  <a:srgbClr val="002060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 in range(10000000):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b="0" dirty="0"/>
              <a:t>Loop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7816" y="1010650"/>
            <a:ext cx="5990752" cy="3590848"/>
          </a:xfrm>
          <a:prstGeom prst="rect">
            <a:avLst/>
          </a:prstGeom>
          <a:noFill/>
          <a:ln w="76200" cmpd="tri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import time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t0 =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time.clock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sum=0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for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 in range(10000000):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    sum+=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t1 =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time.clock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() -t0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print("Time of Running : ",t1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58932" y="5350301"/>
            <a:ext cx="11674136" cy="122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/>
              <a:t>Running time varies implementation (Programming Languages)</a:t>
            </a:r>
          </a:p>
          <a:p>
            <a:r>
              <a:rPr lang="en-US" sz="2800" dirty="0" smtClean="0"/>
              <a:t>Running time varies between computers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314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5878</TotalTime>
  <Words>1940</Words>
  <Application>Microsoft Office PowerPoint</Application>
  <PresentationFormat>Widescreen</PresentationFormat>
  <Paragraphs>363</Paragraphs>
  <Slides>44</Slides>
  <Notes>2</Notes>
  <HiddenSlides>7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Amazon Ember</vt:lpstr>
      <vt:lpstr>Arial</vt:lpstr>
      <vt:lpstr>Arial Black</vt:lpstr>
      <vt:lpstr>Bodoni MT Black</vt:lpstr>
      <vt:lpstr>Calibri</vt:lpstr>
      <vt:lpstr>Cambria Math</vt:lpstr>
      <vt:lpstr>Century Gothic</vt:lpstr>
      <vt:lpstr>Courier New</vt:lpstr>
      <vt:lpstr>Georgia</vt:lpstr>
      <vt:lpstr>굴림</vt:lpstr>
      <vt:lpstr>Tahoma</vt:lpstr>
      <vt:lpstr>Times New Roman</vt:lpstr>
      <vt:lpstr>Vrinda</vt:lpstr>
      <vt:lpstr>Wingdings</vt:lpstr>
      <vt:lpstr>Office Theme</vt:lpstr>
      <vt:lpstr>Algorithmic Workshop </vt:lpstr>
      <vt:lpstr>The Algorithm</vt:lpstr>
      <vt:lpstr>Learning Outcomes from the course</vt:lpstr>
      <vt:lpstr>Introduction</vt:lpstr>
      <vt:lpstr>Algorithm design and algorithm analysis</vt:lpstr>
      <vt:lpstr>(time complexity) and (space complexity)</vt:lpstr>
      <vt:lpstr>Time Complexity (Big O notation)</vt:lpstr>
      <vt:lpstr>How To Evaluate Efficiency of Programs</vt:lpstr>
      <vt:lpstr>Measure with a timer(1)</vt:lpstr>
      <vt:lpstr>Counting Operations(2)</vt:lpstr>
      <vt:lpstr>Counting Operations(2)</vt:lpstr>
      <vt:lpstr>What is the number of steps in the worst case?</vt:lpstr>
      <vt:lpstr>Big O notation</vt:lpstr>
      <vt:lpstr>Big O notation</vt:lpstr>
      <vt:lpstr>Linear Search</vt:lpstr>
      <vt:lpstr>Motivation (Binary Search)</vt:lpstr>
      <vt:lpstr>Binary Search</vt:lpstr>
      <vt:lpstr>Linear vs Binary Search (worst case)</vt:lpstr>
      <vt:lpstr>Linear vs Binary Search (best case)</vt:lpstr>
      <vt:lpstr>Linear vs Binary Search</vt:lpstr>
      <vt:lpstr>Comparison of N, logN and N2 </vt:lpstr>
      <vt:lpstr>Example on Constant Notation: O(1) </vt:lpstr>
      <vt:lpstr>Example on Linear Notation: O(N)</vt:lpstr>
      <vt:lpstr>Example on Polynomial Notation: O(N2), O(N3), etc.</vt:lpstr>
      <vt:lpstr>Example on Logarithmic Notation: O(log(N))</vt:lpstr>
      <vt:lpstr>Example on Exponential Notation: O(2n)</vt:lpstr>
      <vt:lpstr>PowerPoint Presentation</vt:lpstr>
      <vt:lpstr>PowerPoint Presentation</vt:lpstr>
      <vt:lpstr>PowerPoint Presentation</vt:lpstr>
      <vt:lpstr>PowerPoint Presentation</vt:lpstr>
      <vt:lpstr>Questions </vt:lpstr>
      <vt:lpstr>Recursive Factorial</vt:lpstr>
      <vt:lpstr>Memory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Textbooks</vt:lpstr>
      <vt:lpstr>Reference</vt:lpstr>
      <vt:lpstr>Recommended Video Lectures</vt:lpstr>
      <vt:lpstr>Recommended Video Lectures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Shahira azazy</dc:creator>
  <cp:lastModifiedBy>Mecha-Afatah</cp:lastModifiedBy>
  <cp:revision>234</cp:revision>
  <dcterms:created xsi:type="dcterms:W3CDTF">2021-03-17T05:51:16Z</dcterms:created>
  <dcterms:modified xsi:type="dcterms:W3CDTF">2021-05-27T12:19:42Z</dcterms:modified>
</cp:coreProperties>
</file>